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0"/>
  </p:notesMasterIdLst>
  <p:handoutMasterIdLst>
    <p:handoutMasterId r:id="rId31"/>
  </p:handoutMasterIdLst>
  <p:sldIdLst>
    <p:sldId id="275" r:id="rId2"/>
    <p:sldId id="257" r:id="rId3"/>
    <p:sldId id="276" r:id="rId4"/>
    <p:sldId id="277" r:id="rId5"/>
    <p:sldId id="265" r:id="rId6"/>
    <p:sldId id="278" r:id="rId7"/>
    <p:sldId id="279" r:id="rId8"/>
    <p:sldId id="280" r:id="rId9"/>
    <p:sldId id="285" r:id="rId10"/>
    <p:sldId id="287" r:id="rId11"/>
    <p:sldId id="286" r:id="rId12"/>
    <p:sldId id="284" r:id="rId13"/>
    <p:sldId id="288" r:id="rId14"/>
    <p:sldId id="282" r:id="rId15"/>
    <p:sldId id="289" r:id="rId16"/>
    <p:sldId id="290" r:id="rId17"/>
    <p:sldId id="291" r:id="rId18"/>
    <p:sldId id="293" r:id="rId19"/>
    <p:sldId id="294" r:id="rId20"/>
    <p:sldId id="295" r:id="rId21"/>
    <p:sldId id="296" r:id="rId22"/>
    <p:sldId id="297" r:id="rId23"/>
    <p:sldId id="298" r:id="rId24"/>
    <p:sldId id="299" r:id="rId25"/>
    <p:sldId id="283" r:id="rId26"/>
    <p:sldId id="292" r:id="rId27"/>
    <p:sldId id="300"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8000" autoAdjust="0"/>
  </p:normalViewPr>
  <p:slideViewPr>
    <p:cSldViewPr snapToGrid="0">
      <p:cViewPr varScale="1">
        <p:scale>
          <a:sx n="103" d="100"/>
          <a:sy n="103" d="100"/>
        </p:scale>
        <p:origin x="213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1/11/2026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1/11/2026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Thị trường giao đồ ăn online ở Việt Nam tăng trưởng rất mạnh; báo cáo trong phần khảo sát nêu quy mô khoảng </a:t>
            </a:r>
            <a:r>
              <a:rPr lang="vi-VN" sz="1200" b="1" kern="1200">
                <a:solidFill>
                  <a:schemeClr val="tx1"/>
                </a:solidFill>
                <a:effectLst/>
                <a:latin typeface="+mn-lt"/>
                <a:ea typeface="+mn-ea"/>
                <a:cs typeface="+mn-cs"/>
              </a:rPr>
              <a:t>1,2 tỷ USD năm 2023</a:t>
            </a:r>
            <a:r>
              <a:rPr lang="vi-VN" sz="1200" b="0" kern="1200">
                <a:solidFill>
                  <a:schemeClr val="tx1"/>
                </a:solidFill>
                <a:effectLst/>
                <a:latin typeface="+mn-lt"/>
                <a:ea typeface="+mn-ea"/>
                <a:cs typeface="+mn-cs"/>
              </a:rPr>
              <a:t> và dự báo tăng trưởng </a:t>
            </a:r>
            <a:r>
              <a:rPr lang="vi-VN" sz="1200" b="1" kern="1200">
                <a:solidFill>
                  <a:schemeClr val="tx1"/>
                </a:solidFill>
                <a:effectLst/>
                <a:latin typeface="+mn-lt"/>
                <a:ea typeface="+mn-ea"/>
                <a:cs typeface="+mn-cs"/>
              </a:rPr>
              <a:t>15–20%/năm</a:t>
            </a:r>
            <a:r>
              <a:rPr lang="vi-VN" sz="1200" b="0" kern="1200">
                <a:solidFill>
                  <a:schemeClr val="tx1"/>
                </a:solidFill>
                <a:effectLst/>
                <a:latin typeface="+mn-lt"/>
                <a:ea typeface="+mn-ea"/>
                <a:cs typeface="+mn-cs"/>
              </a:rPr>
              <a:t>.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Với nhóm sinh viên và nhân viên văn phòng, việc đặt đồ ăn theo nhóm – nhất là giờ trưa – diễn ra thường xuyên, nên nhu cầu không chỉ là ‘đặt được’, mà còn là </a:t>
            </a:r>
            <a:r>
              <a:rPr lang="vi-VN" sz="1200" b="1" kern="1200">
                <a:solidFill>
                  <a:schemeClr val="tx1"/>
                </a:solidFill>
                <a:effectLst/>
                <a:latin typeface="+mn-lt"/>
                <a:ea typeface="+mn-ea"/>
                <a:cs typeface="+mn-cs"/>
              </a:rPr>
              <a:t>đặt nhanh, rõ </a:t>
            </a:r>
            <a:r>
              <a:rPr lang="en-US" sz="1200" b="1" kern="1200">
                <a:solidFill>
                  <a:schemeClr val="tx1"/>
                </a:solidFill>
                <a:effectLst/>
                <a:latin typeface="+mn-lt"/>
                <a:ea typeface="+mn-ea"/>
                <a:cs typeface="+mn-cs"/>
              </a:rPr>
              <a:t>ràng </a:t>
            </a:r>
            <a:r>
              <a:rPr lang="vi-VN" sz="1200" b="1" kern="1200">
                <a:solidFill>
                  <a:schemeClr val="tx1"/>
                </a:solidFill>
                <a:effectLst/>
                <a:latin typeface="+mn-lt"/>
                <a:ea typeface="+mn-ea"/>
                <a:cs typeface="+mn-cs"/>
              </a:rPr>
              <a:t>tiền</a:t>
            </a:r>
            <a:r>
              <a:rPr lang="en-US" sz="1200" b="1" kern="1200">
                <a:solidFill>
                  <a:schemeClr val="tx1"/>
                </a:solidFill>
                <a:effectLst/>
                <a:latin typeface="+mn-lt"/>
                <a:ea typeface="+mn-ea"/>
                <a:cs typeface="+mn-cs"/>
              </a:rPr>
              <a:t> bạc</a:t>
            </a:r>
            <a:r>
              <a:rPr lang="vi-VN" sz="1200" b="1" kern="1200">
                <a:solidFill>
                  <a:schemeClr val="tx1"/>
                </a:solidFill>
                <a:effectLst/>
                <a:latin typeface="+mn-lt"/>
                <a:ea typeface="+mn-ea"/>
                <a:cs typeface="+mn-cs"/>
              </a:rPr>
              <a:t>, phối hợp tiện</a:t>
            </a:r>
            <a:r>
              <a:rPr lang="en-US" sz="1200" b="1" kern="1200">
                <a:solidFill>
                  <a:schemeClr val="tx1"/>
                </a:solidFill>
                <a:effectLst/>
                <a:latin typeface="+mn-lt"/>
                <a:ea typeface="+mn-ea"/>
                <a:cs typeface="+mn-cs"/>
              </a:rPr>
              <a:t> lợi.</a:t>
            </a:r>
            <a:endParaRPr lang="vi-VN" sz="1200" b="0" kern="1200">
              <a:solidFill>
                <a:schemeClr val="tx1"/>
              </a:solidFill>
              <a:effectLst/>
              <a:latin typeface="+mn-lt"/>
              <a:ea typeface="+mn-ea"/>
              <a:cs typeface="+mn-cs"/>
            </a:endParaRPr>
          </a:p>
          <a:p>
            <a:endParaRPr lang="en-US" sz="24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53302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tôi xin trình bày về thiết kế dữ liệu của hệ thống. Sơ đồ ERD được tổ chức thành </a:t>
            </a:r>
            <a:r>
              <a:rPr lang="vi-VN" b="1"/>
              <a:t>4 nhóm thực thể chính</a:t>
            </a:r>
            <a:r>
              <a:rPr lang="vi-VN"/>
              <a:t>, đảm bảo tính toàn vẹn dữ liệu cho mô hình đặt hàng nhóm:</a:t>
            </a:r>
          </a:p>
          <a:p>
            <a:pPr marL="171450" indent="-171450">
              <a:buFont typeface="Arial" panose="020B0604020202020204" pitchFamily="34" charset="0"/>
              <a:buChar char="•"/>
            </a:pPr>
            <a:r>
              <a:rPr lang="vi-VN" b="1"/>
              <a:t>Nhóm Quản lý Nhà hàng (Màu xanh):</a:t>
            </a:r>
            <a:r>
              <a:rPr lang="vi-VN"/>
              <a:t> Tập trung vào luồng dữ liệu từ </a:t>
            </a:r>
            <a:r>
              <a:rPr lang="vi-VN" b="1"/>
              <a:t>Restaurant</a:t>
            </a:r>
            <a:r>
              <a:rPr lang="vi-VN"/>
              <a:t> đến </a:t>
            </a:r>
            <a:r>
              <a:rPr lang="vi-VN" b="1"/>
              <a:t>Menu</a:t>
            </a:r>
            <a:r>
              <a:rPr lang="vi-VN"/>
              <a:t>, </a:t>
            </a:r>
            <a:r>
              <a:rPr lang="vi-VN" b="1"/>
              <a:t>Category</a:t>
            </a:r>
            <a:r>
              <a:rPr lang="vi-VN"/>
              <a:t> và </a:t>
            </a:r>
            <a:r>
              <a:rPr lang="vi-VN" b="1"/>
              <a:t>MenuItem</a:t>
            </a:r>
            <a:r>
              <a:rPr lang="vi-VN"/>
              <a:t>. Cấu trúc này cho phép quản lý thực đơn đa dạng với nhiều cấp bậc và tùy chọn đi kèm cho từng món ăn.</a:t>
            </a:r>
          </a:p>
          <a:p>
            <a:pPr marL="171450" indent="-171450">
              <a:buFont typeface="Arial" panose="020B0604020202020204" pitchFamily="34" charset="0"/>
              <a:buChar char="•"/>
            </a:pPr>
            <a:r>
              <a:rPr lang="vi-VN" b="1"/>
              <a:t>Nhóm Người dùng và Phân quyền (Màu xám):</a:t>
            </a:r>
            <a:r>
              <a:rPr lang="vi-VN"/>
              <a:t> Thực thể </a:t>
            </a:r>
            <a:r>
              <a:rPr lang="vi-VN" b="1"/>
              <a:t>User</a:t>
            </a:r>
            <a:r>
              <a:rPr lang="vi-VN"/>
              <a:t> đóng vai trò trung tâm, liên kết với </a:t>
            </a:r>
            <a:r>
              <a:rPr lang="vi-VN" b="1"/>
              <a:t>RoleAssignment</a:t>
            </a:r>
            <a:r>
              <a:rPr lang="vi-VN"/>
              <a:t> để phân quyền (Khách hàng, Chủ quán, Admin) và lưu vết các bản </a:t>
            </a:r>
            <a:r>
              <a:rPr lang="vi-VN" b="1"/>
              <a:t>Review</a:t>
            </a:r>
            <a:r>
              <a:rPr lang="vi-VN"/>
              <a:t> đánh giá nhà hàng.</a:t>
            </a:r>
          </a:p>
          <a:p>
            <a:pPr marL="171450" indent="-171450">
              <a:buFont typeface="Arial" panose="020B0604020202020204" pitchFamily="34" charset="0"/>
              <a:buChar char="•"/>
            </a:pPr>
            <a:r>
              <a:rPr lang="vi-VN" b="1"/>
              <a:t>Nhóm Đơn hàng truyền thống (Màu xanh lá):</a:t>
            </a:r>
            <a:r>
              <a:rPr lang="vi-VN"/>
              <a:t> Bao gồm </a:t>
            </a:r>
            <a:r>
              <a:rPr lang="vi-VN" b="1"/>
              <a:t>Order</a:t>
            </a:r>
            <a:r>
              <a:rPr lang="vi-VN"/>
              <a:t> và </a:t>
            </a:r>
            <a:r>
              <a:rPr lang="vi-VN" b="1"/>
              <a:t>OrderItem</a:t>
            </a:r>
            <a:r>
              <a:rPr lang="vi-VN"/>
              <a:t>. Đây là luồng đặt hàng cá nhân cơ bản, kết nối trực tiếp từ người dùng đến các món ăn và áp dụng </a:t>
            </a:r>
            <a:r>
              <a:rPr lang="vi-VN" b="1"/>
              <a:t>Coupon</a:t>
            </a:r>
            <a:r>
              <a:rPr lang="vi-VN"/>
              <a:t> giảm giá.</a:t>
            </a:r>
          </a:p>
          <a:p>
            <a:pPr marL="171450" indent="-171450">
              <a:buFont typeface="Arial" panose="020B0604020202020204" pitchFamily="34" charset="0"/>
              <a:buChar char="•"/>
            </a:pPr>
            <a:r>
              <a:rPr lang="vi-VN" b="1"/>
              <a:t>Nhóm TeamCart - Trọng tâm của hệ thống (Màu cam):</a:t>
            </a:r>
            <a:r>
              <a:rPr lang="vi-VN"/>
              <a:t> Để giải quyết bài toán đặt nhóm, </a:t>
            </a:r>
            <a:r>
              <a:rPr lang="en-US"/>
              <a:t>dự án</a:t>
            </a:r>
            <a:r>
              <a:rPr lang="vi-VN"/>
              <a:t> thiết kế thực thể </a:t>
            </a:r>
            <a:r>
              <a:rPr lang="vi-VN" b="1"/>
              <a:t>TeamCart</a:t>
            </a:r>
            <a:r>
              <a:rPr lang="vi-VN"/>
              <a:t> do một User làm chủ (Host).</a:t>
            </a:r>
          </a:p>
          <a:p>
            <a:pPr marL="628650" lvl="1" indent="-171450">
              <a:buFont typeface="Wingdings" panose="05000000000000000000" pitchFamily="2" charset="2"/>
              <a:buChar char="§"/>
            </a:pPr>
            <a:r>
              <a:rPr lang="vi-VN"/>
              <a:t>Mối quan hệ 1-N giữa </a:t>
            </a:r>
            <a:r>
              <a:rPr lang="vi-VN" b="1"/>
              <a:t>TeamCart</a:t>
            </a:r>
            <a:r>
              <a:rPr lang="vi-VN"/>
              <a:t> và </a:t>
            </a:r>
            <a:r>
              <a:rPr lang="vi-VN" b="1"/>
              <a:t>TeamCartMember</a:t>
            </a:r>
            <a:r>
              <a:rPr lang="vi-VN"/>
              <a:t> cho phép nhiều người cùng tham gia một giỏ hàng.</a:t>
            </a:r>
          </a:p>
          <a:p>
            <a:pPr marL="628650" lvl="1" indent="-171450">
              <a:buFont typeface="Wingdings" panose="05000000000000000000" pitchFamily="2" charset="2"/>
              <a:buChar char="§"/>
            </a:pPr>
            <a:r>
              <a:rPr lang="vi-VN"/>
              <a:t>Đặc biệt, thực thể </a:t>
            </a:r>
            <a:r>
              <a:rPr lang="vi-VN" b="1"/>
              <a:t>TeamCartMemberPayment</a:t>
            </a:r>
            <a:r>
              <a:rPr lang="vi-VN"/>
              <a:t> giúp hệ thống theo dõi chi tiết trạng thái thanh toán của từng thành viên, giải quyết triệt để vấn đề 'ma sát' khi chia hóa đơn mà </a:t>
            </a:r>
            <a:r>
              <a:rPr lang="en-US"/>
              <a:t>đồ án </a:t>
            </a:r>
            <a:r>
              <a:rPr lang="vi-VN"/>
              <a:t>đã nêu ở phần đặt vấn đề.</a:t>
            </a:r>
          </a:p>
          <a:p>
            <a:r>
              <a:rPr lang="vi-VN" b="1"/>
              <a:t>Tổng kết:</a:t>
            </a:r>
            <a:r>
              <a:rPr lang="vi-VN"/>
              <a:t> Mô hình dữ liệu này không chỉ đáp ứng tốt các nghiệp vụ giao đồ ăn cơ bản mà còn được tối ưu hóa để quản lý trạng thái đồng bộ và thanh toán minh bạch cho tính năng đặt hàng nhóm.</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09569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Màn hình Trang chủ của ứng dụng mobile dành cho khách hàng</a:t>
            </a:r>
          </a:p>
          <a:p>
            <a:pPr marL="228600" indent="-228600">
              <a:buAutoNum type="arabicPeriod"/>
            </a:pPr>
            <a:r>
              <a:rPr lang="en-US"/>
              <a:t>Màn hình chi tiết nhà hàng khi nhấn xem một nhà hàng, có thể nhấn vào một món ăn để xem chi tiết và them vào giỏ, có thể nhấn Đơn nhóm để khởi tạo một đơn nhóm mới</a:t>
            </a:r>
          </a:p>
          <a:p>
            <a:pPr marL="228600" indent="-228600">
              <a:buAutoNum type="arabicPeriod"/>
            </a:pPr>
            <a:r>
              <a:rPr lang="en-US"/>
              <a:t>Màn hình chi tiết một món ăn của một nhà hàng, có thể chọn các tuỳ chọn (ví dụ ăn them), có thể chọn số lượng để them vào giỏ hàng (hoặc them vào giỏ nhóm nếu đang tham gia)</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48655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Màn hình tìm kiếm nâng cao, cho phép tìm theo từ khoá, match với tên nhà hàng, tên nhãn (Nóng, Chay, Việt, Nhật,…), cho phép lọc theo các tiêu chí</a:t>
            </a:r>
          </a:p>
          <a:p>
            <a:pPr marL="228600" indent="-228600">
              <a:buAutoNum type="arabicPeriod"/>
            </a:pPr>
            <a:r>
              <a:rPr lang="en-US"/>
              <a:t>Màn hình tìm kiếm nhà hàng lân cận theo bản đồ trực quan.</a:t>
            </a:r>
          </a:p>
          <a:p>
            <a:pPr marL="228600" indent="-228600">
              <a:buAutoNum type="arabicPeriod"/>
            </a:pPr>
            <a:r>
              <a:rPr lang="en-US"/>
              <a:t>Màn hình lịch sử đơn hàng đã đặt.</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2964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Luồng đặt hàng nhóm cộng tác thời gian thực:</a:t>
            </a:r>
          </a:p>
          <a:p>
            <a:pPr marL="228600" indent="-228600">
              <a:buAutoNum type="arabicPeriod"/>
            </a:pPr>
            <a:r>
              <a:rPr lang="en-US"/>
              <a:t>Màn hình giỏ nhóm (lobby) của Member, nhấn thêm món để đến trang menu để thêm món cho mình, khi hoàn tất có thể nhấn sẵn sàng để thông báo cho các thành viên khác.</a:t>
            </a:r>
          </a:p>
          <a:p>
            <a:pPr marL="228600" indent="-228600">
              <a:buAutoNum type="arabicPeriod"/>
            </a:pPr>
            <a:r>
              <a:rPr lang="en-US"/>
              <a:t>Màn hỉnh giỏ nhóm của Host, cũng tương tự, nhưng cho phép Khoá đơn khi chủ nhóm nhận thấy các thành viên đã hoàn tất đơn nhóm để đưa TeamCart sang trạng thái tiếp theo.</a:t>
            </a:r>
          </a:p>
          <a:p>
            <a:pPr marL="228600" indent="-228600">
              <a:buAutoNum type="arabicPeriod"/>
            </a:pPr>
            <a:r>
              <a:rPr lang="en-US"/>
              <a:t>Sau khi Host Khoá đơn, chuyển sang màn hình Thanh toán nhóm. Khi này Host có thể áp thêm tiền tip, hoặc mã ưu đãi cho đơn hàng. Khi đã chốt thì nhấn Chốt giá để đưa TeamCart sang trạng thái tiếp theo.</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77027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Sau khi đã chốt giá thì các thành viên và cả Host có thể thực hiện thanh toán phần của mình bằng cách chọn phương thức thanh toán rồi chọn xác nhận than toán. Có bảng theo dõi tình trạng theo dõi từng thành viên.</a:t>
            </a:r>
          </a:p>
          <a:p>
            <a:pPr marL="228600" indent="-228600">
              <a:buAutoNum type="arabicPeriod"/>
            </a:pPr>
            <a:r>
              <a:rPr lang="en-US"/>
              <a:t>Khi tất cả đã hoàn tất thanh toán thì Host có thể chọn Đặt đơn để hoàn tất giỏ nhóm, chuyển TeamCart thành một đơn hàng chính thức.</a:t>
            </a:r>
          </a:p>
          <a:p>
            <a:pPr marL="228600" indent="-228600">
              <a:buAutoNum type="arabicPeriod"/>
            </a:pPr>
            <a:r>
              <a:rPr lang="en-US"/>
              <a:t>Khi đơn hàng đã được đặt, Host sẽ được chuyển sang màn hình theo dõi đơn hàng. Khách hàng có thể theo dõi trạng thái, cập nhật thời gian thực với tình trạng của đơn hàng từ phía nhà hàng.</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4061664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kern="1200">
                <a:solidFill>
                  <a:schemeClr val="tx1"/>
                </a:solidFill>
                <a:effectLst/>
                <a:latin typeface="+mn-lt"/>
                <a:ea typeface="+mn-ea"/>
                <a:cs typeface="+mn-cs"/>
              </a:rPr>
              <a:t>Đối với đối tác nhà hàng, hệ thống cung cấp các công cụ quản lý mạnh mẽ và chuyên sâu. </a:t>
            </a:r>
            <a:r>
              <a:rPr lang="en-US" sz="1200" b="0" kern="1200">
                <a:solidFill>
                  <a:schemeClr val="tx1"/>
                </a:solidFill>
                <a:effectLst/>
                <a:latin typeface="+mn-lt"/>
                <a:ea typeface="+mn-ea"/>
                <a:cs typeface="+mn-cs"/>
              </a:rPr>
              <a:t>G</a:t>
            </a:r>
            <a:r>
              <a:rPr lang="vi-VN" sz="1200" b="0" kern="1200">
                <a:solidFill>
                  <a:schemeClr val="tx1"/>
                </a:solidFill>
                <a:effectLst/>
                <a:latin typeface="+mn-lt"/>
                <a:ea typeface="+mn-ea"/>
                <a:cs typeface="+mn-cs"/>
              </a:rPr>
              <a:t>iao diện Quản lý thực đơn với thiết kế phân tách giữa danh sách món ăn và thư viện tùy chọn (Modifiers). Người quản lý có thể dễ dàng cấu hình các nhóm tùy chọn (ví dụ: Mức đường, Mức đá, Topping) và gán chúng vào từng món ăn cụ thể, đáp ứng nhu cầu tùy biến đa dạng của thực khách.</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207754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Trung tâm vận hành của nhà hàng là màn hình "Live Orders" (Đơn hàng trực tiếp), được thiết kế theo phong cách Kanban trực quan như </a:t>
            </a:r>
            <a:r>
              <a:rPr lang="en-US" sz="1200" b="0" kern="1200">
                <a:solidFill>
                  <a:schemeClr val="tx1"/>
                </a:solidFill>
                <a:effectLst/>
                <a:latin typeface="+mn-lt"/>
                <a:ea typeface="+mn-ea"/>
                <a:cs typeface="+mn-cs"/>
              </a:rPr>
              <a:t>hình. </a:t>
            </a:r>
            <a:r>
              <a:rPr lang="vi-VN" sz="1200" b="0" kern="1200">
                <a:solidFill>
                  <a:schemeClr val="tx1"/>
                </a:solidFill>
                <a:effectLst/>
                <a:latin typeface="+mn-lt"/>
                <a:ea typeface="+mn-ea"/>
                <a:cs typeface="+mn-cs"/>
              </a:rPr>
              <a:t>Giao diện này chia làm ba làn: Đơn mới, Đang chế biến, và Sẵn sàng giao, giúp nhân viên bếp và thu ngân dễ dàng điều phối trạng thái đơn hàng chỉ bằng thao tác nhấn nút. Thiết kế Responsive đảm bảo tính năng này hoạt động hiệu quả trên cả máy tính bảng và điện thoại di động của nhân viên đứng quầy.</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770501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Cuối cùng, tính năng Quản lý khuyến mãi (Coupon Management) cho phép nhà hàng chủ động tạo các chiến dịch marketing. Hình hiển thị danh sách các mã giảm giá cùng trạng thái hoạt động. Hệ thống hỗ trợ thiết lập chi tiết các loại ưu đãi (giảm tiền, giảm phần trăm, tặng món), điều kiện áp dụng (giá trị tối thiểu, thời gian hiệu lực) và phạm vi áp dụng (theo danh mục hoặc món cụ thể), giúp nhà hàng linh hoạt trong chiến lược kinh doanh.</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52657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Nếu tóm lại các đóng góp kỹ thuật, em tập trung vào 3 điểm: </a:t>
            </a:r>
            <a:endParaRPr lang="en-US" sz="1200" b="0" kern="120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kern="1200">
                <a:solidFill>
                  <a:schemeClr val="tx1"/>
                </a:solidFill>
                <a:effectLst/>
                <a:latin typeface="+mn-lt"/>
                <a:ea typeface="+mn-ea"/>
                <a:cs typeface="+mn-cs"/>
              </a:rPr>
              <a:t>Áp dụng thành công </a:t>
            </a:r>
            <a:r>
              <a:rPr lang="vi-VN" sz="1200" b="0" kern="1200">
                <a:solidFill>
                  <a:schemeClr val="tx1"/>
                </a:solidFill>
                <a:effectLst/>
                <a:latin typeface="+mn-lt"/>
                <a:ea typeface="+mn-ea"/>
                <a:cs typeface="+mn-cs"/>
              </a:rPr>
              <a:t>Clean Architecture kết hợp DDD để quản lý nghiệp vụ</a:t>
            </a:r>
            <a:r>
              <a:rPr lang="en-US" sz="1200" b="0" kern="1200">
                <a:solidFill>
                  <a:schemeClr val="tx1"/>
                </a:solidFill>
                <a:effectLst/>
                <a:latin typeface="+mn-lt"/>
                <a:ea typeface="+mn-ea"/>
                <a:cs typeface="+mn-cs"/>
              </a:rPr>
              <a:t> phức tạp trong hệ thống, đặc biệt là</a:t>
            </a:r>
            <a:r>
              <a:rPr lang="vi-VN" sz="1200" b="0" kern="1200">
                <a:solidFill>
                  <a:schemeClr val="tx1"/>
                </a:solidFill>
                <a:effectLst/>
                <a:latin typeface="+mn-lt"/>
                <a:ea typeface="+mn-ea"/>
                <a:cs typeface="+mn-cs"/>
              </a:rPr>
              <a:t> TeamCart</a:t>
            </a:r>
            <a:r>
              <a:rPr lang="en-US" sz="1200" b="0" kern="1200">
                <a:solidFill>
                  <a:schemeClr val="tx1"/>
                </a:solidFill>
                <a:effectLst/>
                <a:latin typeface="+mn-lt"/>
                <a:ea typeface="+mn-ea"/>
                <a:cs typeface="+mn-cs"/>
              </a:rPr>
              <a:t> và </a:t>
            </a:r>
            <a:r>
              <a:rPr lang="vi-VN" sz="1200" b="0" kern="1200">
                <a:solidFill>
                  <a:schemeClr val="tx1"/>
                </a:solidFill>
                <a:effectLst/>
                <a:latin typeface="+mn-lt"/>
                <a:ea typeface="+mn-ea"/>
                <a:cs typeface="+mn-cs"/>
              </a:rPr>
              <a:t>Order một cách rõ ràng và </a:t>
            </a:r>
            <a:r>
              <a:rPr lang="en-US" sz="1200" b="0" kern="1200">
                <a:solidFill>
                  <a:schemeClr val="tx1"/>
                </a:solidFill>
                <a:effectLst/>
                <a:latin typeface="+mn-lt"/>
                <a:ea typeface="+mn-ea"/>
                <a:cs typeface="+mn-cs"/>
              </a:rPr>
              <a:t>có thể </a:t>
            </a:r>
            <a:r>
              <a:rPr lang="vi-VN" sz="1200" b="0" kern="1200">
                <a:solidFill>
                  <a:schemeClr val="tx1"/>
                </a:solidFill>
                <a:effectLst/>
                <a:latin typeface="+mn-lt"/>
                <a:ea typeface="+mn-ea"/>
                <a:cs typeface="+mn-cs"/>
              </a:rPr>
              <a:t>kiểm thử được</a:t>
            </a:r>
            <a:r>
              <a:rPr lang="en-US" sz="1200" b="0" kern="120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kern="1200">
                <a:solidFill>
                  <a:schemeClr val="tx1"/>
                </a:solidFill>
                <a:effectLst/>
                <a:latin typeface="+mn-lt"/>
                <a:ea typeface="+mn-ea"/>
                <a:cs typeface="+mn-cs"/>
              </a:rPr>
              <a:t>G</a:t>
            </a:r>
            <a:r>
              <a:rPr lang="vi-VN" sz="1200" b="0" kern="1200">
                <a:solidFill>
                  <a:schemeClr val="tx1"/>
                </a:solidFill>
                <a:effectLst/>
                <a:latin typeface="+mn-lt"/>
                <a:ea typeface="+mn-ea"/>
                <a:cs typeface="+mn-cs"/>
              </a:rPr>
              <a:t>iải bài toán </a:t>
            </a:r>
            <a:r>
              <a:rPr lang="en-US" sz="1200" b="0" kern="1200">
                <a:solidFill>
                  <a:schemeClr val="tx1"/>
                </a:solidFill>
                <a:effectLst/>
                <a:latin typeface="+mn-lt"/>
                <a:ea typeface="+mn-ea"/>
                <a:cs typeface="+mn-cs"/>
              </a:rPr>
              <a:t>đồng bộ khi </a:t>
            </a:r>
            <a:r>
              <a:rPr lang="vi-VN" sz="1200" b="0" kern="1200">
                <a:solidFill>
                  <a:schemeClr val="tx1"/>
                </a:solidFill>
                <a:effectLst/>
                <a:latin typeface="+mn-lt"/>
                <a:ea typeface="+mn-ea"/>
                <a:cs typeface="+mn-cs"/>
              </a:rPr>
              <a:t>nhiều người cùng sửa giỏ bằng </a:t>
            </a:r>
            <a:r>
              <a:rPr lang="vi-VN" sz="1200" b="1" kern="1200">
                <a:solidFill>
                  <a:schemeClr val="tx1"/>
                </a:solidFill>
                <a:effectLst/>
                <a:latin typeface="+mn-lt"/>
                <a:ea typeface="+mn-ea"/>
                <a:cs typeface="+mn-cs"/>
              </a:rPr>
              <a:t>optimistic concurrency</a:t>
            </a:r>
            <a:r>
              <a:rPr lang="vi-VN" sz="1200" b="0" kern="1200">
                <a:solidFill>
                  <a:schemeClr val="tx1"/>
                </a:solidFill>
                <a:effectLst/>
                <a:latin typeface="+mn-lt"/>
                <a:ea typeface="+mn-ea"/>
                <a:cs typeface="+mn-cs"/>
              </a:rPr>
              <a:t> trên Redis – có version và cơ chế retry để tránh mất </a:t>
            </a:r>
            <a:r>
              <a:rPr lang="en-US" sz="1200" b="0" kern="1200">
                <a:solidFill>
                  <a:schemeClr val="tx1"/>
                </a:solidFill>
                <a:effectLst/>
                <a:latin typeface="+mn-lt"/>
                <a:ea typeface="+mn-ea"/>
                <a:cs typeface="+mn-cs"/>
              </a:rPr>
              <a:t>dữ liệu </a:t>
            </a:r>
            <a:r>
              <a:rPr lang="vi-VN" sz="1200" b="0" kern="1200">
                <a:solidFill>
                  <a:schemeClr val="tx1"/>
                </a:solidFill>
                <a:effectLst/>
                <a:latin typeface="+mn-lt"/>
                <a:ea typeface="+mn-ea"/>
                <a:cs typeface="+mn-cs"/>
              </a:rPr>
              <a:t>cập nhật</a:t>
            </a:r>
            <a:r>
              <a:rPr lang="en-US" sz="1200" b="0" kern="120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kern="1200">
                <a:solidFill>
                  <a:schemeClr val="tx1"/>
                </a:solidFill>
                <a:effectLst/>
                <a:latin typeface="+mn-lt"/>
                <a:ea typeface="+mn-ea"/>
                <a:cs typeface="+mn-cs"/>
              </a:rPr>
              <a:t>K</a:t>
            </a:r>
            <a:r>
              <a:rPr lang="vi-VN" sz="1200" b="0" kern="1200">
                <a:solidFill>
                  <a:schemeClr val="tx1"/>
                </a:solidFill>
                <a:effectLst/>
                <a:latin typeface="+mn-lt"/>
                <a:ea typeface="+mn-ea"/>
                <a:cs typeface="+mn-cs"/>
              </a:rPr>
              <a:t>iến trúc đồng bộ real-time bằng SignalR </a:t>
            </a:r>
            <a:r>
              <a:rPr lang="en-US" sz="1200" b="0" kern="1200">
                <a:solidFill>
                  <a:schemeClr val="tx1"/>
                </a:solidFill>
                <a:effectLst/>
                <a:latin typeface="+mn-lt"/>
                <a:ea typeface="+mn-ea"/>
                <a:cs typeface="+mn-cs"/>
              </a:rPr>
              <a:t>+ FCM trực quan với nền tảng lưu trữ tạm thời là Redis </a:t>
            </a:r>
            <a:r>
              <a:rPr lang="vi-VN" sz="1200" b="0" kern="1200">
                <a:solidFill>
                  <a:schemeClr val="tx1"/>
                </a:solidFill>
                <a:effectLst/>
                <a:latin typeface="+mn-lt"/>
                <a:ea typeface="+mn-ea"/>
                <a:cs typeface="+mn-cs"/>
              </a:rPr>
              <a:t>để giảm polling, giảm tải và giữ trải nghiệm mượt</a:t>
            </a:r>
            <a:r>
              <a:rPr lang="en-US" sz="1200" b="0" kern="1200">
                <a:solidFill>
                  <a:schemeClr val="tx1"/>
                </a:solidFill>
                <a:effectLst/>
                <a:latin typeface="+mn-lt"/>
                <a:ea typeface="+mn-ea"/>
                <a:cs typeface="+mn-cs"/>
              </a:rPr>
              <a:t> mà</a:t>
            </a:r>
            <a:r>
              <a:rPr lang="vi-VN" sz="1200" b="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911788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B5C86-5213-BE1F-F9E3-B3A8188D2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C736-5379-5A67-BDFA-C3689BA2B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8DB92-22DE-2546-121A-B5C17277C175}"/>
              </a:ext>
            </a:extLst>
          </p:cNvPr>
          <p:cNvSpPr>
            <a:spLocks noGrp="1"/>
          </p:cNvSpPr>
          <p:nvPr>
            <p:ph type="body" idx="1"/>
          </p:nvPr>
        </p:nvSpPr>
        <p:spPr/>
        <p:txBody>
          <a:bodyPr/>
          <a:lstStyle/>
          <a:p>
            <a:r>
              <a:rPr lang="vi-VN" sz="1200" b="0" kern="1200">
                <a:solidFill>
                  <a:schemeClr val="tx1"/>
                </a:solidFill>
                <a:effectLst/>
                <a:latin typeface="+mn-lt"/>
                <a:ea typeface="+mn-ea"/>
                <a:cs typeface="+mn-cs"/>
              </a:rPr>
              <a:t>Kết luận lại, YummyZoom tập trung giải quyết đúng một ‘nỗi đau’ cụ thể: đặt món theo nhóm nhưng không còn phải một người trả trước. Trong phạm vi đồ án, hệ thống đã có đầy đủ phân hệ khách hàng, nhà hàng và admin; TeamCart hoạt động real-time và đảm bảo tính nhất quán. Các hạn chế còn lại chủ yếu liên quan đến mức production của thanh toán, thiếu module tài xế và tài chính nhà hàng, cũng như chưa có tìm kiếm AI và kiểm thử tải lớn. Đây cũng là các hướng phát triển tiếp theo. Em xin cảm ơn và mong nhận câu hỏi.</a:t>
            </a:r>
          </a:p>
        </p:txBody>
      </p:sp>
      <p:sp>
        <p:nvSpPr>
          <p:cNvPr id="4" name="Slide Number Placeholder 3">
            <a:extLst>
              <a:ext uri="{FF2B5EF4-FFF2-40B4-BE49-F238E27FC236}">
                <a16:creationId xmlns:a16="http://schemas.microsoft.com/office/drawing/2014/main" id="{ACDA9431-5043-B60F-A5F0-DB3DEB3B968F}"/>
              </a:ext>
            </a:extLst>
          </p:cNvPr>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1435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Các nền tảng lớn làm rất tốt phần tìm quán, đặt món, theo dõi đơn. Nhưng khi rơi vào kịch bản </a:t>
            </a:r>
            <a:r>
              <a:rPr lang="vi-VN" sz="1200" b="1" kern="1200">
                <a:solidFill>
                  <a:schemeClr val="tx1"/>
                </a:solidFill>
                <a:effectLst/>
                <a:latin typeface="+mn-lt"/>
                <a:ea typeface="+mn-ea"/>
                <a:cs typeface="+mn-cs"/>
              </a:rPr>
              <a:t>đặt nhóm</a:t>
            </a:r>
            <a:r>
              <a:rPr lang="vi-VN" sz="1200" b="0" kern="1200">
                <a:solidFill>
                  <a:schemeClr val="tx1"/>
                </a:solidFill>
                <a:effectLst/>
                <a:latin typeface="+mn-lt"/>
                <a:ea typeface="+mn-ea"/>
                <a:cs typeface="+mn-cs"/>
              </a:rPr>
              <a:t>, vấn đề nổi lên ở bước thanh toán: thường phải có </a:t>
            </a:r>
            <a:r>
              <a:rPr lang="vi-VN" sz="1200" b="1" kern="1200">
                <a:solidFill>
                  <a:schemeClr val="tx1"/>
                </a:solidFill>
                <a:effectLst/>
                <a:latin typeface="+mn-lt"/>
                <a:ea typeface="+mn-ea"/>
                <a:cs typeface="+mn-cs"/>
              </a:rPr>
              <a:t>một người trả trước</a:t>
            </a:r>
            <a:r>
              <a:rPr lang="vi-VN" sz="1200" b="0" kern="1200">
                <a:solidFill>
                  <a:schemeClr val="tx1"/>
                </a:solidFill>
                <a:effectLst/>
                <a:latin typeface="+mn-lt"/>
                <a:ea typeface="+mn-ea"/>
                <a:cs typeface="+mn-cs"/>
              </a:rPr>
              <a:t>, rồi sau đó đi thu lại từng người.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Đó là thao tác ngoài ứng dụng: vừa mất thời gian, vừa dễ quên, dễ nhầm, và tạo ‘ma sát’ trong nhóm. Đây chính là điểm YummyZoom tập trung giải quyết.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99641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Mục tiêu của đồ án là xây dựng một </a:t>
            </a:r>
            <a:r>
              <a:rPr lang="en-US" sz="1200" b="0" kern="1200">
                <a:solidFill>
                  <a:schemeClr val="tx1"/>
                </a:solidFill>
                <a:effectLst/>
                <a:latin typeface="+mn-lt"/>
                <a:ea typeface="+mn-ea"/>
                <a:cs typeface="+mn-cs"/>
              </a:rPr>
              <a:t>hệ thống giao đồ ăn mức độ </a:t>
            </a:r>
            <a:r>
              <a:rPr lang="vi-VN" sz="1200" b="0" kern="1200">
                <a:solidFill>
                  <a:schemeClr val="tx1"/>
                </a:solidFill>
                <a:effectLst/>
                <a:latin typeface="+mn-lt"/>
                <a:ea typeface="+mn-ea"/>
                <a:cs typeface="+mn-cs"/>
              </a:rPr>
              <a:t>MVP nhưng có điểm nhấn rõ ràng là </a:t>
            </a:r>
            <a:r>
              <a:rPr lang="vi-VN" sz="1200" b="1" kern="1200">
                <a:solidFill>
                  <a:schemeClr val="tx1"/>
                </a:solidFill>
                <a:effectLst/>
                <a:latin typeface="+mn-lt"/>
                <a:ea typeface="+mn-ea"/>
                <a:cs typeface="+mn-cs"/>
              </a:rPr>
              <a:t>TeamCart</a:t>
            </a:r>
            <a:r>
              <a:rPr lang="vi-VN" sz="1200" b="0" kern="1200">
                <a:solidFill>
                  <a:schemeClr val="tx1"/>
                </a:solidFill>
                <a:effectLst/>
                <a:latin typeface="+mn-lt"/>
                <a:ea typeface="+mn-ea"/>
                <a:cs typeface="+mn-cs"/>
              </a:rPr>
              <a:t>.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Về phạm vi: phía khách hàng có đủ luồng duyệt quán–xem menu–đặt món, cả cá nhân lẫn theo nhóm, theo dõi trạng thái và đánh giá. Phía nhà hàng có cổng quản trị để quản lý thực đơn và xử lý đơn theo vòng đời. Phía admin có các chức năng quản trị nền tảng như duyệt đăng ký nhà hàng.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Những phần ngoài phạm vi – như module</a:t>
            </a:r>
            <a:r>
              <a:rPr lang="en-US" sz="1200" b="0" kern="1200">
                <a:solidFill>
                  <a:schemeClr val="tx1"/>
                </a:solidFill>
                <a:effectLst/>
                <a:latin typeface="+mn-lt"/>
                <a:ea typeface="+mn-ea"/>
                <a:cs typeface="+mn-cs"/>
              </a:rPr>
              <a:t> ứng dụng cho</a:t>
            </a:r>
            <a:r>
              <a:rPr lang="vi-VN" sz="1200" b="0" kern="1200">
                <a:solidFill>
                  <a:schemeClr val="tx1"/>
                </a:solidFill>
                <a:effectLst/>
                <a:latin typeface="+mn-lt"/>
                <a:ea typeface="+mn-ea"/>
                <a:cs typeface="+mn-cs"/>
              </a:rPr>
              <a:t> tài xế, </a:t>
            </a:r>
            <a:r>
              <a:rPr lang="en-US" sz="1200" b="0" kern="1200">
                <a:solidFill>
                  <a:schemeClr val="tx1"/>
                </a:solidFill>
                <a:effectLst/>
                <a:latin typeface="+mn-lt"/>
                <a:ea typeface="+mn-ea"/>
                <a:cs typeface="+mn-cs"/>
              </a:rPr>
              <a:t>cổng thanh </a:t>
            </a:r>
            <a:r>
              <a:rPr lang="vi-VN" sz="1200" b="0" kern="1200">
                <a:solidFill>
                  <a:schemeClr val="tx1"/>
                </a:solidFill>
                <a:effectLst/>
                <a:latin typeface="+mn-lt"/>
                <a:ea typeface="+mn-ea"/>
                <a:cs typeface="+mn-cs"/>
              </a:rPr>
              <a:t>toán</a:t>
            </a:r>
            <a:r>
              <a:rPr lang="en-US" sz="1200" b="0" kern="1200">
                <a:solidFill>
                  <a:schemeClr val="tx1"/>
                </a:solidFill>
                <a:effectLst/>
                <a:latin typeface="+mn-lt"/>
                <a:ea typeface="+mn-ea"/>
                <a:cs typeface="+mn-cs"/>
              </a:rPr>
              <a:t> thực mức độ production</a:t>
            </a:r>
            <a:r>
              <a:rPr lang="vi-VN" sz="1200" b="0" kern="1200">
                <a:solidFill>
                  <a:schemeClr val="tx1"/>
                </a:solidFill>
                <a:effectLst/>
                <a:latin typeface="+mn-lt"/>
                <a:ea typeface="+mn-ea"/>
                <a:cs typeface="+mn-cs"/>
              </a:rPr>
              <a:t>, </a:t>
            </a:r>
            <a:r>
              <a:rPr lang="en-US" sz="1200" b="0" kern="1200">
                <a:solidFill>
                  <a:schemeClr val="tx1"/>
                </a:solidFill>
                <a:effectLst/>
                <a:latin typeface="+mn-lt"/>
                <a:ea typeface="+mn-ea"/>
                <a:cs typeface="+mn-cs"/>
              </a:rPr>
              <a:t>hệ thống </a:t>
            </a:r>
            <a:r>
              <a:rPr lang="vi-VN" sz="1200" b="0" kern="1200">
                <a:solidFill>
                  <a:schemeClr val="tx1"/>
                </a:solidFill>
                <a:effectLst/>
                <a:latin typeface="+mn-lt"/>
                <a:ea typeface="+mn-ea"/>
                <a:cs typeface="+mn-cs"/>
              </a:rPr>
              <a:t>tài chính nhà hàng đầy đủ hoặc tìm kiếm </a:t>
            </a:r>
            <a:r>
              <a:rPr lang="en-US" sz="1200" b="0" kern="1200">
                <a:solidFill>
                  <a:schemeClr val="tx1"/>
                </a:solidFill>
                <a:effectLst/>
                <a:latin typeface="+mn-lt"/>
                <a:ea typeface="+mn-ea"/>
                <a:cs typeface="+mn-cs"/>
              </a:rPr>
              <a:t>tích hợp </a:t>
            </a:r>
            <a:r>
              <a:rPr lang="vi-VN" sz="1200" b="0" kern="1200">
                <a:solidFill>
                  <a:schemeClr val="tx1"/>
                </a:solidFill>
                <a:effectLst/>
                <a:latin typeface="+mn-lt"/>
                <a:ea typeface="+mn-ea"/>
                <a:cs typeface="+mn-cs"/>
              </a:rPr>
              <a:t>AI</a:t>
            </a:r>
            <a:r>
              <a:rPr lang="en-US" sz="1200" b="0" kern="1200">
                <a:solidFill>
                  <a:schemeClr val="tx1"/>
                </a:solidFill>
                <a:effectLst/>
                <a:latin typeface="+mn-lt"/>
                <a:ea typeface="+mn-ea"/>
                <a:cs typeface="+mn-cs"/>
              </a:rPr>
              <a:t>/ML</a:t>
            </a:r>
            <a:r>
              <a:rPr lang="vi-VN" sz="1200" b="0" kern="1200">
                <a:solidFill>
                  <a:schemeClr val="tx1"/>
                </a:solidFill>
                <a:effectLst/>
                <a:latin typeface="+mn-lt"/>
                <a:ea typeface="+mn-ea"/>
                <a:cs typeface="+mn-cs"/>
              </a:rPr>
              <a:t> – được để dành cho hướng phát triển.</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68359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Slide này là bản đồ chức năng tổng quan. Hệ thống có 3 tác nhân chính: khách hàng, nhà hàng và admin.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Nhìn vào use case, có thể thấy YummyZoom vẫn đáp ứng đầy đủ các nhóm chức năng cốt lõi</a:t>
            </a:r>
            <a:r>
              <a:rPr lang="en-US" sz="1200" b="0" kern="1200">
                <a:solidFill>
                  <a:schemeClr val="tx1"/>
                </a:solidFill>
                <a:effectLst/>
                <a:latin typeface="+mn-lt"/>
                <a:ea typeface="+mn-ea"/>
                <a:cs typeface="+mn-cs"/>
              </a:rPr>
              <a:t> của một hệ thống giao đồ ăn</a:t>
            </a:r>
            <a:r>
              <a:rPr lang="vi-VN" sz="1200" b="0" kern="1200">
                <a:solidFill>
                  <a:schemeClr val="tx1"/>
                </a:solidFill>
                <a:effectLst/>
                <a:latin typeface="+mn-lt"/>
                <a:ea typeface="+mn-ea"/>
                <a:cs typeface="+mn-cs"/>
              </a:rPr>
              <a:t>: quản lý tài khoản, tìm kiếm/duyệt, đặt hàng và thanh toán, theo dõi trạng thái; phía nhà hàng có quản lý menu và xử lý đơn; phía admin có duyệt nhà hàng và quản trị dữ liệu.</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57138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E1C86-A01E-1E1F-333D-2CB68C0FB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95622-F097-A58C-6F43-A35641331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76DAD-92DB-9ACE-7C41-DECCFCB7DC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Đây là luồng nghiệp vụ TeamCart – trọng tâm của dự án. Host tạo giỏ nhóm và chia sẻ link.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Các thành viên tham gia, rồi cùng thao tác thêm/bớt món và thấy thay đổi </a:t>
            </a:r>
            <a:r>
              <a:rPr lang="vi-VN" sz="1200" b="1" kern="1200">
                <a:solidFill>
                  <a:schemeClr val="tx1"/>
                </a:solidFill>
                <a:effectLst/>
                <a:latin typeface="+mn-lt"/>
                <a:ea typeface="+mn-ea"/>
                <a:cs typeface="+mn-cs"/>
              </a:rPr>
              <a:t>ngay lập tức</a:t>
            </a:r>
            <a:r>
              <a:rPr lang="vi-VN" sz="1200" b="0" kern="1200">
                <a:solidFill>
                  <a:schemeClr val="tx1"/>
                </a:solidFill>
                <a:effectLst/>
                <a:latin typeface="+mn-lt"/>
                <a:ea typeface="+mn-ea"/>
                <a:cs typeface="+mn-cs"/>
              </a:rPr>
              <a:t>.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Khi đã thống nhất, Host thực hiện bước </a:t>
            </a:r>
            <a:r>
              <a:rPr lang="vi-VN" sz="1200" b="1" kern="1200">
                <a:solidFill>
                  <a:schemeClr val="tx1"/>
                </a:solidFill>
                <a:effectLst/>
                <a:latin typeface="+mn-lt"/>
                <a:ea typeface="+mn-ea"/>
                <a:cs typeface="+mn-cs"/>
              </a:rPr>
              <a:t>chốt giá</a:t>
            </a:r>
            <a:r>
              <a:rPr lang="vi-VN" sz="1200" b="0" kern="1200">
                <a:solidFill>
                  <a:schemeClr val="tx1"/>
                </a:solidFill>
                <a:effectLst/>
                <a:latin typeface="+mn-lt"/>
                <a:ea typeface="+mn-ea"/>
                <a:cs typeface="+mn-cs"/>
              </a:rPr>
              <a:t> để khóa giỏ và cố định các khoản phí.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Sau đó từng thành viên thanh toán phần của mình; khi đủ điều kiện,</a:t>
            </a:r>
            <a:r>
              <a:rPr lang="en-US" sz="1200" b="0" kern="1200">
                <a:solidFill>
                  <a:schemeClr val="tx1"/>
                </a:solidFill>
                <a:effectLst/>
                <a:latin typeface="+mn-lt"/>
                <a:ea typeface="+mn-ea"/>
                <a:cs typeface="+mn-cs"/>
              </a:rPr>
              <a:t> Host gửi lệnh chốt đơn, </a:t>
            </a:r>
            <a:r>
              <a:rPr lang="vi-VN" sz="1200" b="0" kern="1200">
                <a:solidFill>
                  <a:schemeClr val="tx1"/>
                </a:solidFill>
                <a:effectLst/>
                <a:latin typeface="+mn-lt"/>
                <a:ea typeface="+mn-ea"/>
                <a:cs typeface="+mn-cs"/>
              </a:rPr>
              <a:t>hệ thống </a:t>
            </a:r>
            <a:r>
              <a:rPr lang="en-US" sz="1200" b="0" kern="1200">
                <a:solidFill>
                  <a:schemeClr val="tx1"/>
                </a:solidFill>
                <a:effectLst/>
                <a:latin typeface="+mn-lt"/>
                <a:ea typeface="+mn-ea"/>
                <a:cs typeface="+mn-cs"/>
              </a:rPr>
              <a:t>chuyển đổi TeamCart thành đơn hàng </a:t>
            </a:r>
            <a:r>
              <a:rPr lang="vi-VN" sz="1200" b="0" kern="1200">
                <a:solidFill>
                  <a:schemeClr val="tx1"/>
                </a:solidFill>
                <a:effectLst/>
                <a:latin typeface="+mn-lt"/>
                <a:ea typeface="+mn-ea"/>
                <a:cs typeface="+mn-cs"/>
              </a:rPr>
              <a:t>và chuyển sang luồng xử lý đơn như bình thường.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Mục tiêu là giảm tối đa bước trao đổi thủ công ngoài ứng dụng.</a:t>
            </a:r>
          </a:p>
          <a:p>
            <a:endParaRPr lang="en-US"/>
          </a:p>
        </p:txBody>
      </p:sp>
      <p:sp>
        <p:nvSpPr>
          <p:cNvPr id="4" name="Slide Number Placeholder 3">
            <a:extLst>
              <a:ext uri="{FF2B5EF4-FFF2-40B4-BE49-F238E27FC236}">
                <a16:creationId xmlns:a16="http://schemas.microsoft.com/office/drawing/2014/main" id="{DE9E88A4-3AC1-672F-C8D1-62DCB29DF2CD}"/>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16441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kern="1200">
                <a:solidFill>
                  <a:schemeClr val="tx1"/>
                </a:solidFill>
                <a:effectLst/>
                <a:latin typeface="+mn-lt"/>
                <a:ea typeface="+mn-ea"/>
                <a:cs typeface="+mn-cs"/>
              </a:rPr>
              <a:t>Sau khi đơn được tạo – từ đặt cá nhân hoặc từ TeamCart – hệ thống đi theo vòng đời xử lý đơn. </a:t>
            </a:r>
            <a:endParaRPr lang="en-US" sz="1200" b="0" kern="1200">
              <a:solidFill>
                <a:schemeClr val="tx1"/>
              </a:solidFill>
              <a:effectLst/>
              <a:latin typeface="+mn-lt"/>
              <a:ea typeface="+mn-ea"/>
              <a:cs typeface="+mn-cs"/>
            </a:endParaRPr>
          </a:p>
          <a:p>
            <a:r>
              <a:rPr lang="vi-VN" sz="1200" b="0" kern="1200">
                <a:solidFill>
                  <a:schemeClr val="tx1"/>
                </a:solidFill>
                <a:effectLst/>
                <a:latin typeface="+mn-lt"/>
                <a:ea typeface="+mn-ea"/>
                <a:cs typeface="+mn-cs"/>
              </a:rPr>
              <a:t>Nhà hàng tiếp nhận đơn mới, chuyển qua các trạng thái như đang chuẩn bị, sẵn sàng, hoàn tất; đồng thời khách hàng nhận cập nhật trạng thái tương ứng. </a:t>
            </a:r>
            <a:endParaRPr lang="en-US" sz="1200" b="0" kern="1200">
              <a:solidFill>
                <a:schemeClr val="tx1"/>
              </a:solidFill>
              <a:effectLst/>
              <a:latin typeface="+mn-lt"/>
              <a:ea typeface="+mn-ea"/>
              <a:cs typeface="+mn-cs"/>
            </a:endParaRPr>
          </a:p>
          <a:p>
            <a:r>
              <a:rPr lang="vi-VN" sz="1200" b="0" kern="1200">
                <a:solidFill>
                  <a:schemeClr val="tx1"/>
                </a:solidFill>
                <a:effectLst/>
                <a:latin typeface="+mn-lt"/>
                <a:ea typeface="+mn-ea"/>
                <a:cs typeface="+mn-cs"/>
              </a:rPr>
              <a:t>Phía nhà hàng có màn hình Live Orders dạng Kanban để vận hành trực quan trong giờ cao điểm.</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915936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a:solidFill>
                  <a:schemeClr val="tx1"/>
                </a:solidFill>
                <a:effectLst/>
                <a:latin typeface="+mn-lt"/>
                <a:ea typeface="+mn-ea"/>
                <a:cs typeface="+mn-cs"/>
              </a:rPr>
              <a:t>Về công nghệ: </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   </a:t>
            </a:r>
            <a:r>
              <a:rPr lang="vi-VN" sz="1200" b="0" kern="1200">
                <a:solidFill>
                  <a:schemeClr val="tx1"/>
                </a:solidFill>
                <a:effectLst/>
                <a:latin typeface="+mn-lt"/>
                <a:ea typeface="+mn-ea"/>
                <a:cs typeface="+mn-cs"/>
              </a:rPr>
              <a:t>backend dùng .NET 9 và ASP.NET Core; xác thực </a:t>
            </a:r>
            <a:r>
              <a:rPr lang="en-US" sz="1200" b="0" kern="1200">
                <a:solidFill>
                  <a:schemeClr val="tx1"/>
                </a:solidFill>
                <a:effectLst/>
                <a:latin typeface="+mn-lt"/>
                <a:ea typeface="+mn-ea"/>
                <a:cs typeface="+mn-cs"/>
              </a:rPr>
              <a:t>áp dụng </a:t>
            </a:r>
            <a:r>
              <a:rPr lang="vi-VN" sz="1200" b="0" kern="1200">
                <a:solidFill>
                  <a:schemeClr val="tx1"/>
                </a:solidFill>
                <a:effectLst/>
                <a:latin typeface="+mn-lt"/>
                <a:ea typeface="+mn-ea"/>
                <a:cs typeface="+mn-cs"/>
              </a:rPr>
              <a:t>JWT kết hợp Identity. </a:t>
            </a:r>
            <a:endParaRPr lang="en-US" sz="1200" b="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kern="1200">
                <a:solidFill>
                  <a:schemeClr val="tx1"/>
                </a:solidFill>
                <a:effectLst/>
                <a:latin typeface="+mn-lt"/>
                <a:ea typeface="+mn-ea"/>
                <a:cs typeface="+mn-cs"/>
              </a:rPr>
              <a:t>Dữ liệu bền vững lưu ở PostgreSQL; Redis dùng cho cache và đặc biệt là </a:t>
            </a:r>
            <a:r>
              <a:rPr lang="en-US" sz="1200" b="0" kern="1200">
                <a:solidFill>
                  <a:schemeClr val="tx1"/>
                </a:solidFill>
                <a:effectLst/>
                <a:latin typeface="+mn-lt"/>
                <a:ea typeface="+mn-ea"/>
                <a:cs typeface="+mn-cs"/>
              </a:rPr>
              <a:t>lưu trữ tạm thời </a:t>
            </a:r>
            <a:r>
              <a:rPr lang="vi-VN" sz="1200" b="0" kern="1200">
                <a:solidFill>
                  <a:schemeClr val="tx1"/>
                </a:solidFill>
                <a:effectLst/>
                <a:latin typeface="+mn-lt"/>
                <a:ea typeface="+mn-ea"/>
                <a:cs typeface="+mn-cs"/>
              </a:rPr>
              <a:t>trạng thái real-time của TeamCart; </a:t>
            </a:r>
            <a:endParaRPr lang="en-US" sz="1200" b="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a:solidFill>
                  <a:schemeClr val="tx1"/>
                </a:solidFill>
                <a:effectLst/>
                <a:latin typeface="+mn-lt"/>
                <a:ea typeface="+mn-ea"/>
                <a:cs typeface="+mn-cs"/>
              </a:rPr>
              <a:t>Tương tác thời gian thực áp dụng </a:t>
            </a:r>
            <a:r>
              <a:rPr lang="vi-VN" sz="1200" b="0" kern="1200">
                <a:solidFill>
                  <a:schemeClr val="tx1"/>
                </a:solidFill>
                <a:effectLst/>
                <a:latin typeface="+mn-lt"/>
                <a:ea typeface="+mn-ea"/>
                <a:cs typeface="+mn-cs"/>
              </a:rPr>
              <a:t>SignalR đảm nhiệm đồng bộ thời gian thực</a:t>
            </a:r>
            <a:r>
              <a:rPr lang="en-US" sz="1200" b="0" kern="1200">
                <a:solidFill>
                  <a:schemeClr val="tx1"/>
                </a:solidFill>
                <a:effectLst/>
                <a:latin typeface="+mn-lt"/>
                <a:ea typeface="+mn-ea"/>
                <a:cs typeface="+mn-cs"/>
              </a:rPr>
              <a:t> giữa các ứng dụng</a:t>
            </a:r>
            <a:r>
              <a:rPr lang="vi-VN" sz="1200" b="0" kern="1200">
                <a:solidFill>
                  <a:schemeClr val="tx1"/>
                </a:solidFill>
                <a:effectLst/>
                <a:latin typeface="+mn-lt"/>
                <a:ea typeface="+mn-ea"/>
                <a:cs typeface="+mn-cs"/>
              </a:rPr>
              <a:t>; </a:t>
            </a:r>
            <a:r>
              <a:rPr lang="en-US" sz="1200" b="0" kern="1200">
                <a:solidFill>
                  <a:schemeClr val="tx1"/>
                </a:solidFill>
                <a:effectLst/>
                <a:latin typeface="+mn-lt"/>
                <a:ea typeface="+mn-ea"/>
                <a:cs typeface="+mn-cs"/>
              </a:rPr>
              <a:t>FCM đảm nhiệm đẩy thông báo đến thiết bị của khách hàng;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a:solidFill>
                  <a:schemeClr val="tx1"/>
                </a:solidFill>
                <a:effectLst/>
                <a:latin typeface="+mn-lt"/>
                <a:ea typeface="+mn-ea"/>
                <a:cs typeface="+mn-cs"/>
              </a:rPr>
              <a:t>Tích hợp cổng thanh toán (chế độ test) của Stripe cho quy trình thanh toán online và Cloudinary để lưu ảnh của nhà hàng và món ăn trong hệ thống.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kern="1200">
                <a:solidFill>
                  <a:schemeClr val="tx1"/>
                </a:solidFill>
                <a:effectLst/>
                <a:latin typeface="+mn-lt"/>
                <a:ea typeface="+mn-ea"/>
                <a:cs typeface="+mn-cs"/>
              </a:rPr>
              <a:t>phía </a:t>
            </a:r>
            <a:r>
              <a:rPr lang="en-US" sz="1200" b="0" kern="1200">
                <a:solidFill>
                  <a:schemeClr val="tx1"/>
                </a:solidFill>
                <a:effectLst/>
                <a:latin typeface="+mn-lt"/>
                <a:ea typeface="+mn-ea"/>
                <a:cs typeface="+mn-cs"/>
              </a:rPr>
              <a:t>ứng dụng mobile dành cho khách hàng được phát triển bằng </a:t>
            </a:r>
            <a:r>
              <a:rPr lang="vi-VN" sz="1200" b="0" kern="1200">
                <a:solidFill>
                  <a:schemeClr val="tx1"/>
                </a:solidFill>
                <a:effectLst/>
                <a:latin typeface="+mn-lt"/>
                <a:ea typeface="+mn-ea"/>
                <a:cs typeface="+mn-cs"/>
              </a:rPr>
              <a:t>Flutter, phía web </a:t>
            </a:r>
            <a:r>
              <a:rPr lang="en-US" sz="1200" b="0" kern="1200">
                <a:solidFill>
                  <a:schemeClr val="tx1"/>
                </a:solidFill>
                <a:effectLst/>
                <a:latin typeface="+mn-lt"/>
                <a:ea typeface="+mn-ea"/>
                <a:cs typeface="+mn-cs"/>
              </a:rPr>
              <a:t>quản trị cho </a:t>
            </a:r>
            <a:r>
              <a:rPr lang="vi-VN" sz="1200" b="0" kern="1200">
                <a:solidFill>
                  <a:schemeClr val="tx1"/>
                </a:solidFill>
                <a:effectLst/>
                <a:latin typeface="+mn-lt"/>
                <a:ea typeface="+mn-ea"/>
                <a:cs typeface="+mn-cs"/>
              </a:rPr>
              <a:t>admin </a:t>
            </a:r>
            <a:r>
              <a:rPr lang="en-US" sz="1200" b="0" kern="1200">
                <a:solidFill>
                  <a:schemeClr val="tx1"/>
                </a:solidFill>
                <a:effectLst/>
                <a:latin typeface="+mn-lt"/>
                <a:ea typeface="+mn-ea"/>
                <a:cs typeface="+mn-cs"/>
              </a:rPr>
              <a:t>và quản lý nhà hàng phát triển bằng</a:t>
            </a:r>
            <a:r>
              <a:rPr lang="vi-VN" sz="1200" b="0" kern="1200">
                <a:solidFill>
                  <a:schemeClr val="tx1"/>
                </a:solidFill>
                <a:effectLst/>
                <a:latin typeface="+mn-lt"/>
                <a:ea typeface="+mn-ea"/>
                <a:cs typeface="+mn-cs"/>
              </a:rPr>
              <a:t> Angular với PrimeNG/Tailwind. </a:t>
            </a:r>
            <a:endParaRPr lang="en-US" sz="1200" b="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kern="1200">
                <a:solidFill>
                  <a:schemeClr val="tx1"/>
                </a:solidFill>
                <a:effectLst/>
                <a:latin typeface="+mn-lt"/>
                <a:ea typeface="+mn-ea"/>
                <a:cs typeface="+mn-cs"/>
              </a:rPr>
              <a:t>Triển khai backend trên </a:t>
            </a:r>
            <a:r>
              <a:rPr lang="en-US" sz="1200" b="0" kern="1200">
                <a:solidFill>
                  <a:schemeClr val="tx1"/>
                </a:solidFill>
                <a:effectLst/>
                <a:latin typeface="+mn-lt"/>
                <a:ea typeface="+mn-ea"/>
                <a:cs typeface="+mn-cs"/>
              </a:rPr>
              <a:t>dịch vụ đám mây của Azure là </a:t>
            </a:r>
            <a:r>
              <a:rPr lang="vi-VN" sz="1200" b="0" kern="1200">
                <a:solidFill>
                  <a:schemeClr val="tx1"/>
                </a:solidFill>
                <a:effectLst/>
                <a:latin typeface="+mn-lt"/>
                <a:ea typeface="+mn-ea"/>
                <a:cs typeface="+mn-cs"/>
              </a:rPr>
              <a:t>Azure Container Apps</a:t>
            </a:r>
            <a:r>
              <a:rPr lang="en-US" sz="1200" b="0" kern="1200">
                <a:solidFill>
                  <a:schemeClr val="tx1"/>
                </a:solidFill>
                <a:effectLst/>
                <a:latin typeface="+mn-lt"/>
                <a:ea typeface="+mn-ea"/>
                <a:cs typeface="+mn-cs"/>
              </a:rPr>
              <a:t>, áp dụng </a:t>
            </a:r>
            <a:r>
              <a:rPr lang="vi-VN" sz="1200" b="0" kern="1200">
                <a:solidFill>
                  <a:schemeClr val="tx1"/>
                </a:solidFill>
                <a:effectLst/>
                <a:latin typeface="+mn-lt"/>
                <a:ea typeface="+mn-ea"/>
                <a:cs typeface="+mn-cs"/>
              </a:rPr>
              <a:t>azd và Bicep</a:t>
            </a:r>
            <a:r>
              <a:rPr lang="en-US" sz="1200" b="0" kern="1200">
                <a:solidFill>
                  <a:schemeClr val="tx1"/>
                </a:solidFill>
                <a:effectLst/>
                <a:latin typeface="+mn-lt"/>
                <a:ea typeface="+mn-ea"/>
                <a:cs typeface="+mn-cs"/>
              </a:rPr>
              <a:t> cho Infrastructure as Code</a:t>
            </a:r>
            <a:r>
              <a:rPr lang="vi-VN" sz="1200" b="0" kern="1200">
                <a:solidFill>
                  <a:schemeClr val="tx1"/>
                </a:solidFill>
                <a:effectLst/>
                <a:latin typeface="+mn-lt"/>
                <a:ea typeface="+mn-ea"/>
                <a:cs typeface="+mn-cs"/>
              </a:rPr>
              <a:t>;</a:t>
            </a:r>
            <a:r>
              <a:rPr lang="en-US" sz="1200" b="0" kern="1200">
                <a:solidFill>
                  <a:schemeClr val="tx1"/>
                </a:solidFill>
                <a:effectLst/>
                <a:latin typeface="+mn-lt"/>
                <a:ea typeface="+mn-ea"/>
                <a:cs typeface="+mn-cs"/>
              </a:rPr>
              <a:t> có triển khai </a:t>
            </a:r>
            <a:r>
              <a:rPr lang="vi-VN" sz="1200" b="0" kern="1200">
                <a:solidFill>
                  <a:schemeClr val="tx1"/>
                </a:solidFill>
                <a:effectLst/>
                <a:latin typeface="+mn-lt"/>
                <a:ea typeface="+mn-ea"/>
                <a:cs typeface="+mn-cs"/>
              </a:rPr>
              <a:t>CI/CD qua GitHub Actions với OIDC</a:t>
            </a:r>
            <a:r>
              <a:rPr lang="en-US" sz="1200" b="0" kern="1200">
                <a:solidFill>
                  <a:schemeClr val="tx1"/>
                </a:solidFill>
                <a:effectLst/>
                <a:latin typeface="+mn-lt"/>
                <a:ea typeface="+mn-ea"/>
                <a:cs typeface="+mn-cs"/>
              </a:rPr>
              <a:t>; ứng dụng mobile được phân phối trực tiếp bằng APK; web quản trị triển khai </a:t>
            </a:r>
            <a:r>
              <a:rPr lang="vi-VN" sz="1200" b="0" kern="1200">
                <a:solidFill>
                  <a:schemeClr val="tx1"/>
                </a:solidFill>
                <a:effectLst/>
                <a:latin typeface="+mn-lt"/>
                <a:ea typeface="+mn-ea"/>
                <a:cs typeface="+mn-cs"/>
              </a:rPr>
              <a:t>trên Vercel.</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341960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Đ</a:t>
            </a:r>
            <a:r>
              <a:rPr lang="vi-VN"/>
              <a:t>ể giải quyết bài toán nghiệp vụ phức tạp của dự án YummyZoom — đặc biệt là tính năng đặt hàng nhóm </a:t>
            </a:r>
            <a:r>
              <a:rPr lang="vi-VN" b="1"/>
              <a:t>TeamCart</a:t>
            </a:r>
            <a:r>
              <a:rPr lang="vi-VN"/>
              <a:t> đòi hỏi tính nhất quán dữ liệu cao —</a:t>
            </a:r>
            <a:r>
              <a:rPr lang="en-US"/>
              <a:t> dự án </a:t>
            </a:r>
            <a:r>
              <a:rPr lang="vi-VN"/>
              <a:t>đã lựa chọn áp dụng kiến trúc </a:t>
            </a:r>
            <a:r>
              <a:rPr lang="vi-VN" b="1"/>
              <a:t>Clean Architecture</a:t>
            </a:r>
            <a:r>
              <a:rPr lang="vi-VN"/>
              <a:t> kết hợp với tư duy </a:t>
            </a:r>
            <a:r>
              <a:rPr lang="vi-VN" b="1"/>
              <a:t>Domain-Driven Design (DDD)</a:t>
            </a:r>
            <a:r>
              <a:rPr lang="vi-VN"/>
              <a:t>.</a:t>
            </a:r>
            <a:endParaRPr lang="en-US"/>
          </a:p>
          <a:p>
            <a:pPr marL="171450" indent="-171450">
              <a:buFont typeface="Arial" panose="020B0604020202020204" pitchFamily="34" charset="0"/>
              <a:buChar char="•"/>
            </a:pPr>
            <a:r>
              <a:rPr lang="vi-VN"/>
              <a:t>Điểm mấu chốt của sơ đồ này chính là mũi tên </a:t>
            </a:r>
            <a:r>
              <a:rPr lang="vi-VN" b="1"/>
              <a:t>Dependency Flow</a:t>
            </a:r>
            <a:r>
              <a:rPr lang="vi-VN"/>
              <a:t>. Hệ thống được thiết kế sao cho mọi sự phụ thuộc của mã nguồn chỉ được phép </a:t>
            </a:r>
            <a:r>
              <a:rPr lang="vi-VN" b="1"/>
              <a:t>hướng vào tâm</a:t>
            </a:r>
            <a:r>
              <a:rPr lang="vi-VN"/>
              <a:t>. Điều này có nghĩa là các tầng bên ngoài biết về tầng bên trong, nhưng các tầng cốt lõi bên trong hoàn toàn </a:t>
            </a:r>
            <a:r>
              <a:rPr lang="en-US"/>
              <a:t>không phụ thuộc vào </a:t>
            </a:r>
            <a:r>
              <a:rPr lang="vi-VN"/>
              <a:t>các công nghệ hay UI ở bên ngoài. Điều này giúp hệ thống cực kỳ linh hoạt và dễ dàng kiểm thử (Testability).</a:t>
            </a:r>
            <a:endParaRPr lang="en-US"/>
          </a:p>
          <a:p>
            <a:pPr marL="171450" indent="-171450">
              <a:buFont typeface="Arial" panose="020B0604020202020204" pitchFamily="34" charset="0"/>
              <a:buChar char="•"/>
            </a:pPr>
            <a:r>
              <a:rPr lang="vi-VN"/>
              <a:t>Đi sâu vào lõi của hệ thống là </a:t>
            </a:r>
            <a:r>
              <a:rPr lang="vi-VN" b="1"/>
              <a:t>Lớp Miền (Domain Layer)</a:t>
            </a:r>
            <a:r>
              <a:rPr lang="vi-VN"/>
              <a:t>. Đây là nơi quan trọng nhất, chứa đựng các quy tắc nghiệp vụ bất biến.</a:t>
            </a:r>
            <a:r>
              <a:rPr lang="en-US"/>
              <a:t> </a:t>
            </a:r>
            <a:r>
              <a:rPr lang="vi-VN"/>
              <a:t>—</a:t>
            </a:r>
            <a:r>
              <a:rPr lang="en-US"/>
              <a:t> </a:t>
            </a:r>
            <a:r>
              <a:rPr lang="vi-VN"/>
              <a:t>Tại đây</a:t>
            </a:r>
            <a:r>
              <a:rPr lang="en-US"/>
              <a:t> </a:t>
            </a:r>
            <a:r>
              <a:rPr lang="vi-VN"/>
              <a:t>định nghĩa các </a:t>
            </a:r>
            <a:r>
              <a:rPr lang="vi-VN" b="1"/>
              <a:t>Aggregates</a:t>
            </a:r>
            <a:r>
              <a:rPr lang="vi-VN"/>
              <a:t> (như TeamCart), các </a:t>
            </a:r>
            <a:r>
              <a:rPr lang="vi-VN" b="1"/>
              <a:t>Entities</a:t>
            </a:r>
            <a:r>
              <a:rPr lang="vi-VN"/>
              <a:t> và </a:t>
            </a:r>
            <a:r>
              <a:rPr lang="vi-VN" b="1"/>
              <a:t>Value Objects</a:t>
            </a:r>
            <a:r>
              <a:rPr lang="vi-VN"/>
              <a:t>.</a:t>
            </a:r>
            <a:r>
              <a:rPr lang="en-US"/>
              <a:t> </a:t>
            </a:r>
            <a:r>
              <a:rPr lang="vi-VN"/>
              <a:t>—</a:t>
            </a:r>
            <a:r>
              <a:rPr lang="en-US"/>
              <a:t> </a:t>
            </a:r>
            <a:r>
              <a:rPr lang="vi-VN"/>
              <a:t>Các </a:t>
            </a:r>
            <a:r>
              <a:rPr lang="vi-VN" b="1"/>
              <a:t>Domain Events</a:t>
            </a:r>
            <a:r>
              <a:rPr lang="vi-VN"/>
              <a:t> cũng được sinh ra tại đây để thông báo về các thay đổi quan trọng trong nghiệp vụ mà không cần quan tâm ai sẽ xử lý chúng. Lớp này hoàn toàn 'sạch', không phụ thuộc vào bất kỳ framework hay database nào.</a:t>
            </a:r>
            <a:endParaRPr lang="en-US"/>
          </a:p>
          <a:p>
            <a:pPr marL="171450" indent="-171450">
              <a:buFont typeface="Arial" panose="020B0604020202020204" pitchFamily="34" charset="0"/>
              <a:buChar char="•"/>
            </a:pPr>
            <a:r>
              <a:rPr lang="vi-VN"/>
              <a:t>Bao bọc bên ngoài là </a:t>
            </a:r>
            <a:r>
              <a:rPr lang="vi-VN" b="1"/>
              <a:t>Lớp Ứng dụng (Application Layer)</a:t>
            </a:r>
            <a:r>
              <a:rPr lang="vi-VN"/>
              <a:t>. Đây là tầng điều phối các Use Cases.</a:t>
            </a:r>
            <a:r>
              <a:rPr lang="en-US"/>
              <a:t> </a:t>
            </a:r>
            <a:r>
              <a:rPr lang="vi-VN"/>
              <a:t>—</a:t>
            </a:r>
            <a:r>
              <a:rPr lang="en-US"/>
              <a:t> Á</a:t>
            </a:r>
            <a:r>
              <a:rPr lang="vi-VN"/>
              <a:t>p dụng mẫu </a:t>
            </a:r>
            <a:r>
              <a:rPr lang="vi-VN" b="1"/>
              <a:t>CQRS</a:t>
            </a:r>
            <a:r>
              <a:rPr lang="vi-VN"/>
              <a:t> để tách biệt luồng </a:t>
            </a:r>
            <a:r>
              <a:rPr lang="vi-VN" b="1"/>
              <a:t>Commands</a:t>
            </a:r>
            <a:r>
              <a:rPr lang="vi-VN"/>
              <a:t> (thay đổi dữ liệu) và </a:t>
            </a:r>
            <a:r>
              <a:rPr lang="vi-VN" b="1"/>
              <a:t>Queries</a:t>
            </a:r>
            <a:r>
              <a:rPr lang="vi-VN"/>
              <a:t> (đọc dữ liệu).</a:t>
            </a:r>
            <a:r>
              <a:rPr lang="en-US"/>
              <a:t> </a:t>
            </a:r>
            <a:r>
              <a:rPr lang="vi-VN"/>
              <a:t>—</a:t>
            </a:r>
            <a:r>
              <a:rPr lang="en-US"/>
              <a:t> </a:t>
            </a:r>
            <a:r>
              <a:rPr lang="vi-VN"/>
              <a:t>Các </a:t>
            </a:r>
            <a:r>
              <a:rPr lang="vi-VN" b="1"/>
              <a:t>Handlers</a:t>
            </a:r>
            <a:r>
              <a:rPr lang="vi-VN"/>
              <a:t> sẽ tiếp nhận yêu cầu</a:t>
            </a:r>
            <a:r>
              <a:rPr lang="en-US"/>
              <a:t> (command hoặc query)</a:t>
            </a:r>
            <a:r>
              <a:rPr lang="vi-VN"/>
              <a:t>, gọi các đối tượng từ lớp Domain để xử lý nghiệp vụ.</a:t>
            </a:r>
            <a:r>
              <a:rPr lang="en-US"/>
              <a:t> </a:t>
            </a:r>
            <a:r>
              <a:rPr lang="vi-VN"/>
              <a:t>—</a:t>
            </a:r>
            <a:r>
              <a:rPr lang="en-US"/>
              <a:t> </a:t>
            </a:r>
            <a:r>
              <a:rPr lang="vi-VN"/>
              <a:t>Ngoài ra, tầng này còn định nghĩa các </a:t>
            </a:r>
            <a:r>
              <a:rPr lang="vi-VN" b="1"/>
              <a:t>Interfaces</a:t>
            </a:r>
            <a:r>
              <a:rPr lang="vi-VN"/>
              <a:t> (giao diện) và quản lý </a:t>
            </a:r>
            <a:r>
              <a:rPr lang="vi-VN" b="1"/>
              <a:t>Authorization</a:t>
            </a:r>
            <a:r>
              <a:rPr lang="vi-VN"/>
              <a:t> cũng như xử lý các sự kiện (</a:t>
            </a:r>
            <a:r>
              <a:rPr lang="vi-VN" b="1"/>
              <a:t>Event Handlers</a:t>
            </a:r>
            <a:r>
              <a:rPr lang="vi-VN"/>
              <a:t>) thông qua Outbox Pattern để đảm bảo tính nhất quán dữ liệu.“</a:t>
            </a:r>
            <a:endParaRPr lang="en-US"/>
          </a:p>
          <a:p>
            <a:pPr marL="171450" indent="-171450">
              <a:buFont typeface="Arial" panose="020B0604020202020204" pitchFamily="34" charset="0"/>
              <a:buChar char="•"/>
            </a:pPr>
            <a:r>
              <a:rPr lang="vi-VN"/>
              <a:t>Cuối cùng là lớp vỏ ngoài cùng, nơi hệ thống tiếp xúc với thế giới thực, chia làm hai phần chính:</a:t>
            </a:r>
            <a:r>
              <a:rPr lang="en-US"/>
              <a:t> </a:t>
            </a:r>
            <a:r>
              <a:rPr lang="vi-VN"/>
              <a:t>—</a:t>
            </a:r>
            <a:r>
              <a:rPr lang="en-US"/>
              <a:t> </a:t>
            </a:r>
            <a:r>
              <a:rPr lang="vi-VN" b="1"/>
              <a:t>Phía trên là Presentation Layer:</a:t>
            </a:r>
            <a:r>
              <a:rPr lang="vi-VN"/>
              <a:t> Chịu trách nhiệm giao tiếp với người dùng. Các </a:t>
            </a:r>
            <a:r>
              <a:rPr lang="vi-VN" b="1"/>
              <a:t>API Endpoints</a:t>
            </a:r>
            <a:r>
              <a:rPr lang="vi-VN"/>
              <a:t> tiếp nhận Request, xử lý </a:t>
            </a:r>
            <a:r>
              <a:rPr lang="vi-VN" b="1"/>
              <a:t>Authentication</a:t>
            </a:r>
            <a:r>
              <a:rPr lang="vi-VN"/>
              <a:t> và trả về Response. Đặc biệt, </a:t>
            </a:r>
            <a:r>
              <a:rPr lang="en-US"/>
              <a:t>hệ thống </a:t>
            </a:r>
            <a:r>
              <a:rPr lang="vi-VN"/>
              <a:t>sử dụng </a:t>
            </a:r>
            <a:r>
              <a:rPr lang="vi-VN" b="1"/>
              <a:t>SignalR Hubs</a:t>
            </a:r>
            <a:r>
              <a:rPr lang="vi-VN"/>
              <a:t> để đảm bảo tính năng TeamCart được cập nhật trạng thái thời gian thực đến khách hàng. —</a:t>
            </a:r>
            <a:r>
              <a:rPr lang="en-US"/>
              <a:t> </a:t>
            </a:r>
            <a:r>
              <a:rPr lang="vi-VN" b="1"/>
              <a:t>Phía dưới là Infrastructure Layer:</a:t>
            </a:r>
            <a:r>
              <a:rPr lang="vi-VN"/>
              <a:t> Đây là nơi cài đặt chi tiết các công nghệ. </a:t>
            </a:r>
            <a:r>
              <a:rPr lang="en-US"/>
              <a:t>S</a:t>
            </a:r>
            <a:r>
              <a:rPr lang="vi-VN"/>
              <a:t>ử dụng </a:t>
            </a:r>
            <a:r>
              <a:rPr lang="vi-VN" b="1"/>
              <a:t>EF Core</a:t>
            </a:r>
            <a:r>
              <a:rPr lang="vi-VN"/>
              <a:t> và </a:t>
            </a:r>
            <a:r>
              <a:rPr lang="vi-VN" b="1"/>
              <a:t>Repositories</a:t>
            </a:r>
            <a:r>
              <a:rPr lang="vi-VN"/>
              <a:t> để làm việc với </a:t>
            </a:r>
            <a:r>
              <a:rPr lang="vi-VN" b="1"/>
              <a:t>Database/Cache (PostgreSQL &amp; Redis)</a:t>
            </a:r>
            <a:r>
              <a:rPr lang="vi-VN"/>
              <a:t>. Các </a:t>
            </a:r>
            <a:r>
              <a:rPr lang="vi-VN" b="1"/>
              <a:t>Adapters</a:t>
            </a:r>
            <a:r>
              <a:rPr lang="vi-VN"/>
              <a:t> và </a:t>
            </a:r>
            <a:r>
              <a:rPr lang="vi-VN" b="1"/>
              <a:t>Background Services</a:t>
            </a:r>
            <a:r>
              <a:rPr lang="vi-VN"/>
              <a:t> giúp hệ thống tích hợp với các </a:t>
            </a:r>
            <a:r>
              <a:rPr lang="vi-VN" b="1"/>
              <a:t>External Services</a:t>
            </a:r>
            <a:r>
              <a:rPr lang="vi-VN"/>
              <a:t> như cổng thanh toán Stripe hay dịch vụ Cloudinary.</a:t>
            </a:r>
            <a:endParaRPr lang="en-US"/>
          </a:p>
          <a:p>
            <a:pPr marL="171450" indent="-171450">
              <a:buFont typeface="Arial" panose="020B0604020202020204" pitchFamily="34" charset="0"/>
              <a:buChar char="•"/>
            </a:pPr>
            <a:r>
              <a:rPr lang="vi-VN"/>
              <a:t>Để dễ hình dung: Khi một khách hàng thêm món vào giỏ hàng nhóm, </a:t>
            </a:r>
            <a:r>
              <a:rPr lang="vi-VN" b="1"/>
              <a:t>Request</a:t>
            </a:r>
            <a:r>
              <a:rPr lang="vi-VN"/>
              <a:t> sẽ đi qua tầng </a:t>
            </a:r>
            <a:r>
              <a:rPr lang="vi-VN" b="1"/>
              <a:t>Presentation</a:t>
            </a:r>
            <a:r>
              <a:rPr lang="vi-VN"/>
              <a:t>, vào tầng </a:t>
            </a:r>
            <a:r>
              <a:rPr lang="vi-VN" b="1"/>
              <a:t>Application</a:t>
            </a:r>
            <a:r>
              <a:rPr lang="vi-VN"/>
              <a:t> để điều phối, xử lý logic tại tầng </a:t>
            </a:r>
            <a:r>
              <a:rPr lang="vi-VN" b="1"/>
              <a:t>Domain</a:t>
            </a:r>
            <a:r>
              <a:rPr lang="vi-VN"/>
              <a:t>, sau đó dữ liệu được lưu xuống thông qua tầng </a:t>
            </a:r>
            <a:r>
              <a:rPr lang="vi-VN" b="1"/>
              <a:t>Infrastructure</a:t>
            </a:r>
            <a:r>
              <a:rPr lang="vi-VN"/>
              <a:t>. Nhờ kiến trúc này, dự án YummyZoom đảm bảo được khả năng bảo trì lâu dài và sẵn sàng mở rộng quy mô trong tương lai.</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19616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Kiến trúc </a:t>
            </a:r>
            <a:r>
              <a:rPr lang="vi-VN" b="1"/>
              <a:t>Clean Architecture</a:t>
            </a:r>
            <a:r>
              <a:rPr lang="vi-VN"/>
              <a:t> được hiện thực hóa trong mã nguồn .NET thông qua mô hình </a:t>
            </a:r>
            <a:r>
              <a:rPr lang="vi-VN" b="1"/>
              <a:t>Monolithic Modular</a:t>
            </a:r>
            <a:r>
              <a:rPr lang="vi-VN"/>
              <a:t>, chia thành các dự án (C# project) riêng biệt với các trách nhiệm cụ thể:</a:t>
            </a:r>
          </a:p>
          <a:p>
            <a:pPr marL="171450" indent="-171450">
              <a:buFont typeface="Arial" panose="020B0604020202020204" pitchFamily="34" charset="0"/>
              <a:buChar char="•"/>
            </a:pPr>
            <a:r>
              <a:rPr lang="vi-VN" b="1"/>
              <a:t>YummyZoom.Domain (Lớp Miền):</a:t>
            </a:r>
            <a:r>
              <a:rPr lang="vi-VN"/>
              <a:t> Là hạt nhân trung tâm, chứa các Business Logic cốt lõi (Entities, Aggregates như TeamCart) và được tổ chức theo các </a:t>
            </a:r>
            <a:r>
              <a:rPr lang="vi-VN" b="1"/>
              <a:t>Bounded Context</a:t>
            </a:r>
            <a:r>
              <a:rPr lang="vi-VN"/>
              <a:t> để đảm bảo tính độc lập hoàn toàn.</a:t>
            </a:r>
          </a:p>
          <a:p>
            <a:pPr marL="171450" indent="-171450">
              <a:buFont typeface="Arial" panose="020B0604020202020204" pitchFamily="34" charset="0"/>
              <a:buChar char="•"/>
            </a:pPr>
            <a:r>
              <a:rPr lang="vi-VN" b="1"/>
              <a:t>YummyZoom.Application (Lớp Ứng dụng):</a:t>
            </a:r>
            <a:r>
              <a:rPr lang="vi-VN"/>
              <a:t> Điều phối các ca sử dụng (Use Cases) bằng mẫu </a:t>
            </a:r>
            <a:r>
              <a:rPr lang="vi-VN" b="1"/>
              <a:t>CQRS</a:t>
            </a:r>
            <a:r>
              <a:rPr lang="vi-VN"/>
              <a:t> (tách biệt Commands/Queries) và các Pipeline xử lý chung như Validation, Authorization.</a:t>
            </a:r>
          </a:p>
          <a:p>
            <a:pPr marL="171450" indent="-171450">
              <a:buFont typeface="Arial" panose="020B0604020202020204" pitchFamily="34" charset="0"/>
              <a:buChar char="•"/>
            </a:pPr>
            <a:r>
              <a:rPr lang="vi-VN" b="1"/>
              <a:t>YummyZoom.Infrastructure (Lớp Hạ tầng):</a:t>
            </a:r>
            <a:r>
              <a:rPr lang="vi-VN"/>
              <a:t> Chịu trách nhiệm triển khai kỹ thuật như quản trị dữ liệu (PostgreSQL/EF Core), bộ nhớ đệm (Redis) và tích hợp các hệ thống bên ngoài (Stripe, FCM, Cloudinary).</a:t>
            </a:r>
          </a:p>
          <a:p>
            <a:pPr marL="171450" indent="-171450">
              <a:buFont typeface="Arial" panose="020B0604020202020204" pitchFamily="34" charset="0"/>
              <a:buChar char="•"/>
            </a:pPr>
            <a:r>
              <a:rPr lang="vi-VN" b="1"/>
              <a:t>YummyZoom.Web (Lớp Giao diện):</a:t>
            </a:r>
            <a:r>
              <a:rPr lang="vi-VN"/>
              <a:t> Điểm tiếp nhận Request thông qua Web API và duy trì kết nối thời gian thực cho TeamCart bằng </a:t>
            </a:r>
            <a:r>
              <a:rPr lang="vi-VN" b="1"/>
              <a:t>SignalR Hubs</a:t>
            </a:r>
            <a:r>
              <a:rPr lang="vi-VN"/>
              <a:t>.</a:t>
            </a:r>
          </a:p>
          <a:p>
            <a:r>
              <a:rPr lang="vi-VN"/>
              <a:t>=&gt; Cấu trúc này tuân thủ nghiêm ngặt quy tắc phụ thuộc hướng tâm (</a:t>
            </a:r>
            <a:r>
              <a:rPr lang="vi-VN" b="1"/>
              <a:t>Dependency Flow</a:t>
            </a:r>
            <a:r>
              <a:rPr lang="vi-VN"/>
              <a:t>), giúp hệ thống dễ bảo trì, dễ kiểm thử và sẵn sàng mở rộng trong tương lai.</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346637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62675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6" r:id="rId5"/>
    <p:sldLayoutId id="2147483679" r:id="rId6"/>
    <p:sldLayoutId id="2147483680" r:id="rId7"/>
    <p:sldLayoutId id="2147483681" r:id="rId8"/>
    <p:sldLayoutId id="2147483682" r:id="rId9"/>
    <p:sldLayoutId id="2147483678"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79B3C-3A8A-1B38-B486-1892BC83F0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E6DE8B-33EF-9AE2-9283-142D252C10C8}"/>
              </a:ext>
            </a:extLst>
          </p:cNvPr>
          <p:cNvSpPr>
            <a:spLocks noGrp="1"/>
          </p:cNvSpPr>
          <p:nvPr>
            <p:ph type="title"/>
          </p:nvPr>
        </p:nvSpPr>
        <p:spPr/>
        <p:txBody>
          <a:bodyPr/>
          <a:lstStyle/>
          <a:p>
            <a:r>
              <a:rPr lang="vi-VN"/>
              <a:t>Quy trình xử lý đơn &amp; Live Orders</a:t>
            </a:r>
            <a:endParaRPr lang="vi-VN" b="0"/>
          </a:p>
        </p:txBody>
      </p:sp>
      <p:pic>
        <p:nvPicPr>
          <p:cNvPr id="4" name="Picture 3">
            <a:extLst>
              <a:ext uri="{FF2B5EF4-FFF2-40B4-BE49-F238E27FC236}">
                <a16:creationId xmlns:a16="http://schemas.microsoft.com/office/drawing/2014/main" id="{FD63906F-503F-8460-6099-B0B387415FB7}"/>
              </a:ext>
            </a:extLst>
          </p:cNvPr>
          <p:cNvPicPr>
            <a:picLocks noChangeAspect="1"/>
          </p:cNvPicPr>
          <p:nvPr/>
        </p:nvPicPr>
        <p:blipFill>
          <a:blip r:embed="rId3"/>
          <a:srcRect t="4018"/>
          <a:stretch>
            <a:fillRect/>
          </a:stretch>
        </p:blipFill>
        <p:spPr>
          <a:xfrm>
            <a:off x="849325" y="669600"/>
            <a:ext cx="7445350" cy="6012000"/>
          </a:xfrm>
          <a:prstGeom prst="rect">
            <a:avLst/>
          </a:prstGeom>
        </p:spPr>
      </p:pic>
    </p:spTree>
    <p:extLst>
      <p:ext uri="{BB962C8B-B14F-4D97-AF65-F5344CB8AC3E}">
        <p14:creationId xmlns:p14="http://schemas.microsoft.com/office/powerpoint/2010/main" val="168671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8A462-3D58-E928-CE09-ECF57FE24D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07ACE2-7FF6-48D2-881E-84DBDE5EDABF}"/>
              </a:ext>
            </a:extLst>
          </p:cNvPr>
          <p:cNvSpPr>
            <a:spLocks noGrp="1"/>
          </p:cNvSpPr>
          <p:nvPr>
            <p:ph type="title"/>
          </p:nvPr>
        </p:nvSpPr>
        <p:spPr/>
        <p:txBody>
          <a:bodyPr/>
          <a:lstStyle/>
          <a:p>
            <a:r>
              <a:rPr lang="vi-VN"/>
              <a:t>Quy trình xử lý đơn &amp; Live Orders</a:t>
            </a:r>
            <a:endParaRPr lang="en-US" b="0"/>
          </a:p>
        </p:txBody>
      </p:sp>
      <p:pic>
        <p:nvPicPr>
          <p:cNvPr id="5" name="Picture 4">
            <a:extLst>
              <a:ext uri="{FF2B5EF4-FFF2-40B4-BE49-F238E27FC236}">
                <a16:creationId xmlns:a16="http://schemas.microsoft.com/office/drawing/2014/main" id="{934750DB-C904-999D-8202-85601406ADA0}"/>
              </a:ext>
            </a:extLst>
          </p:cNvPr>
          <p:cNvPicPr>
            <a:picLocks noChangeAspect="1"/>
          </p:cNvPicPr>
          <p:nvPr/>
        </p:nvPicPr>
        <p:blipFill>
          <a:blip r:embed="rId3"/>
          <a:srcRect t="5774"/>
          <a:stretch>
            <a:fillRect/>
          </a:stretch>
        </p:blipFill>
        <p:spPr>
          <a:xfrm>
            <a:off x="859152" y="634187"/>
            <a:ext cx="7225979" cy="6145200"/>
          </a:xfrm>
          <a:prstGeom prst="rect">
            <a:avLst/>
          </a:prstGeom>
        </p:spPr>
      </p:pic>
    </p:spTree>
    <p:extLst>
      <p:ext uri="{BB962C8B-B14F-4D97-AF65-F5344CB8AC3E}">
        <p14:creationId xmlns:p14="http://schemas.microsoft.com/office/powerpoint/2010/main" val="55381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E7019-6E1F-45FE-72A3-7A17EF632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D07F4-14AE-910E-AEE6-FD8176965785}"/>
              </a:ext>
            </a:extLst>
          </p:cNvPr>
          <p:cNvSpPr>
            <a:spLocks noGrp="1"/>
          </p:cNvSpPr>
          <p:nvPr>
            <p:ph type="title"/>
          </p:nvPr>
        </p:nvSpPr>
        <p:spPr>
          <a:xfrm>
            <a:off x="2110107" y="2665656"/>
            <a:ext cx="4923785" cy="2375365"/>
          </a:xfrm>
        </p:spPr>
        <p:txBody>
          <a:bodyPr/>
          <a:lstStyle/>
          <a:p>
            <a:r>
              <a:rPr lang="en-US"/>
              <a:t>3. Công nghệ sử dụng</a:t>
            </a:r>
          </a:p>
        </p:txBody>
      </p:sp>
    </p:spTree>
    <p:extLst>
      <p:ext uri="{BB962C8B-B14F-4D97-AF65-F5344CB8AC3E}">
        <p14:creationId xmlns:p14="http://schemas.microsoft.com/office/powerpoint/2010/main" val="66444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0987C-3BBE-3973-DAF6-46E9817B0D88}"/>
              </a:ext>
            </a:extLst>
          </p:cNvPr>
          <p:cNvSpPr>
            <a:spLocks noGrp="1"/>
          </p:cNvSpPr>
          <p:nvPr>
            <p:ph type="title"/>
          </p:nvPr>
        </p:nvSpPr>
        <p:spPr/>
        <p:txBody>
          <a:bodyPr/>
          <a:lstStyle/>
          <a:p>
            <a:r>
              <a:rPr lang="en-US"/>
              <a:t>Các công nghệ chính được sử dụng</a:t>
            </a:r>
          </a:p>
        </p:txBody>
      </p:sp>
      <p:pic>
        <p:nvPicPr>
          <p:cNvPr id="8" name="Picture 7">
            <a:extLst>
              <a:ext uri="{FF2B5EF4-FFF2-40B4-BE49-F238E27FC236}">
                <a16:creationId xmlns:a16="http://schemas.microsoft.com/office/drawing/2014/main" id="{A66FBB63-0D00-2FC6-C82D-93C79F66BE98}"/>
              </a:ext>
            </a:extLst>
          </p:cNvPr>
          <p:cNvPicPr>
            <a:picLocks noChangeAspect="1"/>
          </p:cNvPicPr>
          <p:nvPr/>
        </p:nvPicPr>
        <p:blipFill>
          <a:blip r:embed="rId3">
            <a:extLst>
              <a:ext uri="{28A0092B-C50C-407E-A947-70E740481C1C}">
                <a14:useLocalDpi xmlns:a14="http://schemas.microsoft.com/office/drawing/2010/main" val="0"/>
              </a:ext>
            </a:extLst>
          </a:blip>
          <a:srcRect t="9544"/>
          <a:stretch>
            <a:fillRect/>
          </a:stretch>
        </p:blipFill>
        <p:spPr>
          <a:xfrm>
            <a:off x="0" y="986400"/>
            <a:ext cx="9144000" cy="4936418"/>
          </a:xfrm>
          <a:prstGeom prst="rect">
            <a:avLst/>
          </a:prstGeom>
        </p:spPr>
      </p:pic>
    </p:spTree>
    <p:extLst>
      <p:ext uri="{BB962C8B-B14F-4D97-AF65-F5344CB8AC3E}">
        <p14:creationId xmlns:p14="http://schemas.microsoft.com/office/powerpoint/2010/main" val="373257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7EC86-AFC5-2996-3EE0-A2F66DAB4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088F0-105B-80EB-7105-3BB7E410BC07}"/>
              </a:ext>
            </a:extLst>
          </p:cNvPr>
          <p:cNvSpPr>
            <a:spLocks noGrp="1"/>
          </p:cNvSpPr>
          <p:nvPr>
            <p:ph type="title"/>
          </p:nvPr>
        </p:nvSpPr>
        <p:spPr>
          <a:xfrm>
            <a:off x="1342926" y="2528856"/>
            <a:ext cx="6458147" cy="2375365"/>
          </a:xfrm>
        </p:spPr>
        <p:txBody>
          <a:bodyPr/>
          <a:lstStyle/>
          <a:p>
            <a:r>
              <a:rPr lang="en-US"/>
              <a:t>4. Thiết kế – </a:t>
            </a:r>
            <a:br>
              <a:rPr lang="en-US"/>
            </a:br>
            <a:r>
              <a:rPr lang="en-US"/>
              <a:t>triển khai – đánh giá </a:t>
            </a:r>
          </a:p>
        </p:txBody>
      </p:sp>
    </p:spTree>
    <p:extLst>
      <p:ext uri="{BB962C8B-B14F-4D97-AF65-F5344CB8AC3E}">
        <p14:creationId xmlns:p14="http://schemas.microsoft.com/office/powerpoint/2010/main" val="186990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9602B8-6244-E22D-373F-032DEB4A4C32}"/>
              </a:ext>
            </a:extLst>
          </p:cNvPr>
          <p:cNvSpPr>
            <a:spLocks noGrp="1"/>
          </p:cNvSpPr>
          <p:nvPr>
            <p:ph type="title"/>
          </p:nvPr>
        </p:nvSpPr>
        <p:spPr/>
        <p:txBody>
          <a:bodyPr/>
          <a:lstStyle/>
          <a:p>
            <a:r>
              <a:rPr lang="en-US"/>
              <a:t>Kiến trúc tổng thể</a:t>
            </a:r>
          </a:p>
        </p:txBody>
      </p:sp>
      <p:sp>
        <p:nvSpPr>
          <p:cNvPr id="8" name="Freeform: Shape 7">
            <a:extLst>
              <a:ext uri="{FF2B5EF4-FFF2-40B4-BE49-F238E27FC236}">
                <a16:creationId xmlns:a16="http://schemas.microsoft.com/office/drawing/2014/main" id="{20990C52-D60A-BD36-A1D2-36CBE3635A2B}"/>
              </a:ext>
            </a:extLst>
          </p:cNvPr>
          <p:cNvSpPr/>
          <p:nvPr/>
        </p:nvSpPr>
        <p:spPr>
          <a:xfrm>
            <a:off x="1905435" y="3649487"/>
            <a:ext cx="5490210" cy="2706625"/>
          </a:xfrm>
          <a:custGeom>
            <a:avLst/>
            <a:gdLst>
              <a:gd name="csX0" fmla="*/ 0 w 5189220"/>
              <a:gd name="csY0" fmla="*/ 0 h 2617985"/>
              <a:gd name="csX1" fmla="*/ 758353 w 5189220"/>
              <a:gd name="csY1" fmla="*/ 0 h 2617985"/>
              <a:gd name="csX2" fmla="*/ 2594610 w 5189220"/>
              <a:gd name="csY2" fmla="*/ 1859632 h 2617985"/>
              <a:gd name="csX3" fmla="*/ 4430867 w 5189220"/>
              <a:gd name="csY3" fmla="*/ 0 h 2617985"/>
              <a:gd name="csX4" fmla="*/ 5189220 w 5189220"/>
              <a:gd name="csY4" fmla="*/ 0 h 2617985"/>
              <a:gd name="csX5" fmla="*/ 2594610 w 5189220"/>
              <a:gd name="csY5" fmla="*/ 2617985 h 2617985"/>
              <a:gd name="csX6" fmla="*/ 0 w 5189220"/>
              <a:gd name="csY6" fmla="*/ 0 h 261798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189220" h="2617985">
                <a:moveTo>
                  <a:pt x="0" y="0"/>
                </a:moveTo>
                <a:lnTo>
                  <a:pt x="758353" y="0"/>
                </a:lnTo>
                <a:cubicBezTo>
                  <a:pt x="758353" y="1027046"/>
                  <a:pt x="1580473" y="1859632"/>
                  <a:pt x="2594610" y="1859632"/>
                </a:cubicBezTo>
                <a:cubicBezTo>
                  <a:pt x="3608747" y="1859632"/>
                  <a:pt x="4430867" y="1027046"/>
                  <a:pt x="4430867" y="0"/>
                </a:cubicBezTo>
                <a:lnTo>
                  <a:pt x="5189220" y="0"/>
                </a:lnTo>
                <a:cubicBezTo>
                  <a:pt x="5189220" y="1445873"/>
                  <a:pt x="4027574" y="2617985"/>
                  <a:pt x="2594610" y="2617985"/>
                </a:cubicBezTo>
                <a:cubicBezTo>
                  <a:pt x="1161646" y="2617985"/>
                  <a:pt x="0" y="1445873"/>
                  <a:pt x="0" y="0"/>
                </a:cubicBez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1706C3B-C0C7-DACD-E6B6-94461AD44D0A}"/>
              </a:ext>
            </a:extLst>
          </p:cNvPr>
          <p:cNvSpPr/>
          <p:nvPr/>
        </p:nvSpPr>
        <p:spPr>
          <a:xfrm rot="10800000">
            <a:off x="1908808" y="867155"/>
            <a:ext cx="5490211" cy="2706624"/>
          </a:xfrm>
          <a:custGeom>
            <a:avLst/>
            <a:gdLst>
              <a:gd name="csX0" fmla="*/ 0 w 5189220"/>
              <a:gd name="csY0" fmla="*/ 0 h 2617985"/>
              <a:gd name="csX1" fmla="*/ 758353 w 5189220"/>
              <a:gd name="csY1" fmla="*/ 0 h 2617985"/>
              <a:gd name="csX2" fmla="*/ 2594610 w 5189220"/>
              <a:gd name="csY2" fmla="*/ 1859632 h 2617985"/>
              <a:gd name="csX3" fmla="*/ 4430867 w 5189220"/>
              <a:gd name="csY3" fmla="*/ 0 h 2617985"/>
              <a:gd name="csX4" fmla="*/ 5189220 w 5189220"/>
              <a:gd name="csY4" fmla="*/ 0 h 2617985"/>
              <a:gd name="csX5" fmla="*/ 2594610 w 5189220"/>
              <a:gd name="csY5" fmla="*/ 2617985 h 2617985"/>
              <a:gd name="csX6" fmla="*/ 0 w 5189220"/>
              <a:gd name="csY6" fmla="*/ 0 h 261798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5189220" h="2617985">
                <a:moveTo>
                  <a:pt x="0" y="0"/>
                </a:moveTo>
                <a:lnTo>
                  <a:pt x="758353" y="0"/>
                </a:lnTo>
                <a:cubicBezTo>
                  <a:pt x="758353" y="1027046"/>
                  <a:pt x="1580473" y="1859632"/>
                  <a:pt x="2594610" y="1859632"/>
                </a:cubicBezTo>
                <a:cubicBezTo>
                  <a:pt x="3608747" y="1859632"/>
                  <a:pt x="4430867" y="1027046"/>
                  <a:pt x="4430867" y="0"/>
                </a:cubicBezTo>
                <a:lnTo>
                  <a:pt x="5189220" y="0"/>
                </a:lnTo>
                <a:cubicBezTo>
                  <a:pt x="5189220" y="1445873"/>
                  <a:pt x="4027574" y="2617985"/>
                  <a:pt x="2594610" y="2617985"/>
                </a:cubicBezTo>
                <a:cubicBezTo>
                  <a:pt x="1161646" y="2617985"/>
                  <a:pt x="0" y="1445873"/>
                  <a:pt x="0" y="0"/>
                </a:cubicBezTo>
                <a:close/>
              </a:path>
            </a:pathLst>
          </a:cu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Circle: Hollow 11">
            <a:extLst>
              <a:ext uri="{FF2B5EF4-FFF2-40B4-BE49-F238E27FC236}">
                <a16:creationId xmlns:a16="http://schemas.microsoft.com/office/drawing/2014/main" id="{5B989706-1F48-B375-5DA1-9F6525D99CE1}"/>
              </a:ext>
            </a:extLst>
          </p:cNvPr>
          <p:cNvSpPr/>
          <p:nvPr/>
        </p:nvSpPr>
        <p:spPr>
          <a:xfrm>
            <a:off x="2750820" y="1710936"/>
            <a:ext cx="3801888" cy="3801888"/>
          </a:xfrm>
          <a:prstGeom prst="donut">
            <a:avLst>
              <a:gd name="adj" fmla="val 2239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397FC4FD-D811-659B-3F41-8D0DBDE9E806}"/>
              </a:ext>
            </a:extLst>
          </p:cNvPr>
          <p:cNvSpPr/>
          <p:nvPr/>
        </p:nvSpPr>
        <p:spPr>
          <a:xfrm>
            <a:off x="3638550" y="2604135"/>
            <a:ext cx="2021205" cy="2021205"/>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76EC395-B2AF-0B0D-BD4F-48AA63A095AD}"/>
              </a:ext>
            </a:extLst>
          </p:cNvPr>
          <p:cNvSpPr txBox="1"/>
          <p:nvPr/>
        </p:nvSpPr>
        <p:spPr>
          <a:xfrm>
            <a:off x="3429952" y="916223"/>
            <a:ext cx="2438400" cy="400110"/>
          </a:xfrm>
          <a:prstGeom prst="rect">
            <a:avLst/>
          </a:prstGeom>
          <a:noFill/>
        </p:spPr>
        <p:txBody>
          <a:bodyPr wrap="square" rtlCol="0">
            <a:spAutoFit/>
          </a:bodyPr>
          <a:lstStyle/>
          <a:p>
            <a:pPr algn="ctr"/>
            <a:r>
              <a:rPr lang="en-US" sz="2000">
                <a:ln w="0"/>
                <a:solidFill>
                  <a:srgbClr val="FF0000"/>
                </a:solidFill>
                <a:effectLst>
                  <a:outerShdw blurRad="50800" dist="38100" algn="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Presentation</a:t>
            </a:r>
          </a:p>
        </p:txBody>
      </p:sp>
      <p:sp>
        <p:nvSpPr>
          <p:cNvPr id="15" name="TextBox 14">
            <a:extLst>
              <a:ext uri="{FF2B5EF4-FFF2-40B4-BE49-F238E27FC236}">
                <a16:creationId xmlns:a16="http://schemas.microsoft.com/office/drawing/2014/main" id="{8353F6A9-B0BE-A04E-FB40-E967A8A16D32}"/>
              </a:ext>
            </a:extLst>
          </p:cNvPr>
          <p:cNvSpPr txBox="1"/>
          <p:nvPr/>
        </p:nvSpPr>
        <p:spPr>
          <a:xfrm>
            <a:off x="3429952" y="1796087"/>
            <a:ext cx="2438400" cy="400110"/>
          </a:xfrm>
          <a:prstGeom prst="rect">
            <a:avLst/>
          </a:prstGeom>
          <a:noFill/>
        </p:spPr>
        <p:txBody>
          <a:bodyPr wrap="square" rtlCol="0">
            <a:spAutoFit/>
          </a:bodyPr>
          <a:lstStyle>
            <a:defPPr>
              <a:defRPr lang="en-US"/>
            </a:defPPr>
            <a:lvl1pPr algn="ctr">
              <a:defRPr>
                <a:ln w="0"/>
                <a:solidFill>
                  <a:srgbClr val="FF0000"/>
                </a:solidFill>
                <a:effectLst>
                  <a:outerShdw blurRad="50800" dist="38100" algn="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defRPr>
            </a:lvl1pPr>
          </a:lstStyle>
          <a:p>
            <a:r>
              <a:rPr lang="en-US" sz="2000"/>
              <a:t>Application</a:t>
            </a:r>
          </a:p>
        </p:txBody>
      </p:sp>
      <p:sp>
        <p:nvSpPr>
          <p:cNvPr id="16" name="TextBox 15">
            <a:extLst>
              <a:ext uri="{FF2B5EF4-FFF2-40B4-BE49-F238E27FC236}">
                <a16:creationId xmlns:a16="http://schemas.microsoft.com/office/drawing/2014/main" id="{48419189-D51E-DC97-99F0-6C0094908137}"/>
              </a:ext>
            </a:extLst>
          </p:cNvPr>
          <p:cNvSpPr txBox="1"/>
          <p:nvPr/>
        </p:nvSpPr>
        <p:spPr>
          <a:xfrm>
            <a:off x="3429952" y="5906135"/>
            <a:ext cx="2438400" cy="400110"/>
          </a:xfrm>
          <a:prstGeom prst="rect">
            <a:avLst/>
          </a:prstGeom>
          <a:noFill/>
        </p:spPr>
        <p:txBody>
          <a:bodyPr wrap="square" rtlCol="0">
            <a:spAutoFit/>
          </a:bodyPr>
          <a:lstStyle/>
          <a:p>
            <a:pPr algn="ctr"/>
            <a:r>
              <a:rPr lang="en-US" sz="2000">
                <a:ln w="0"/>
                <a:solidFill>
                  <a:srgbClr val="FF0000"/>
                </a:solidFill>
                <a:effectLst>
                  <a:outerShdw blurRad="50800" dist="38100" algn="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Infrastructure</a:t>
            </a:r>
          </a:p>
        </p:txBody>
      </p:sp>
      <p:sp>
        <p:nvSpPr>
          <p:cNvPr id="17" name="TextBox 16">
            <a:extLst>
              <a:ext uri="{FF2B5EF4-FFF2-40B4-BE49-F238E27FC236}">
                <a16:creationId xmlns:a16="http://schemas.microsoft.com/office/drawing/2014/main" id="{4FBF574C-EB8D-3585-162A-6682A46BCC40}"/>
              </a:ext>
            </a:extLst>
          </p:cNvPr>
          <p:cNvSpPr txBox="1"/>
          <p:nvPr/>
        </p:nvSpPr>
        <p:spPr>
          <a:xfrm>
            <a:off x="3437572" y="2650381"/>
            <a:ext cx="2438400" cy="400110"/>
          </a:xfrm>
          <a:prstGeom prst="rect">
            <a:avLst/>
          </a:prstGeom>
          <a:noFill/>
        </p:spPr>
        <p:txBody>
          <a:bodyPr wrap="square" rtlCol="0">
            <a:spAutoFit/>
          </a:bodyPr>
          <a:lstStyle/>
          <a:p>
            <a:pPr algn="ctr"/>
            <a:r>
              <a:rPr lang="en-US" sz="2000">
                <a:ln w="0"/>
                <a:solidFill>
                  <a:srgbClr val="FF0000"/>
                </a:solidFill>
                <a:effectLst>
                  <a:outerShdw blurRad="50800" dist="38100" algn="l" rotWithShape="0">
                    <a:prstClr val="black">
                      <a:alpha val="40000"/>
                    </a:prstClr>
                  </a:outerShdw>
                </a:effectLst>
                <a:latin typeface="Lato" panose="020F0502020204030203" pitchFamily="34" charset="0"/>
                <a:ea typeface="Lato" panose="020F0502020204030203" pitchFamily="34" charset="0"/>
                <a:cs typeface="Lato" panose="020F0502020204030203" pitchFamily="34" charset="0"/>
              </a:rPr>
              <a:t>Domain</a:t>
            </a:r>
          </a:p>
        </p:txBody>
      </p:sp>
      <p:sp>
        <p:nvSpPr>
          <p:cNvPr id="18" name="TextBox 17">
            <a:extLst>
              <a:ext uri="{FF2B5EF4-FFF2-40B4-BE49-F238E27FC236}">
                <a16:creationId xmlns:a16="http://schemas.microsoft.com/office/drawing/2014/main" id="{375837DB-4F92-00EC-75A0-41373FE11272}"/>
              </a:ext>
            </a:extLst>
          </p:cNvPr>
          <p:cNvSpPr txBox="1"/>
          <p:nvPr/>
        </p:nvSpPr>
        <p:spPr>
          <a:xfrm>
            <a:off x="3429952" y="3054132"/>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Aggregates</a:t>
            </a:r>
          </a:p>
        </p:txBody>
      </p:sp>
      <p:sp>
        <p:nvSpPr>
          <p:cNvPr id="19" name="TextBox 18">
            <a:extLst>
              <a:ext uri="{FF2B5EF4-FFF2-40B4-BE49-F238E27FC236}">
                <a16:creationId xmlns:a16="http://schemas.microsoft.com/office/drawing/2014/main" id="{D7047DB1-BC45-15E9-4D2F-28D2D83AAF8F}"/>
              </a:ext>
            </a:extLst>
          </p:cNvPr>
          <p:cNvSpPr txBox="1"/>
          <p:nvPr/>
        </p:nvSpPr>
        <p:spPr>
          <a:xfrm>
            <a:off x="3429952" y="3403727"/>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Entities</a:t>
            </a:r>
          </a:p>
        </p:txBody>
      </p:sp>
      <p:sp>
        <p:nvSpPr>
          <p:cNvPr id="20" name="TextBox 19">
            <a:extLst>
              <a:ext uri="{FF2B5EF4-FFF2-40B4-BE49-F238E27FC236}">
                <a16:creationId xmlns:a16="http://schemas.microsoft.com/office/drawing/2014/main" id="{7D3973AB-4261-2279-D054-809F9E16479D}"/>
              </a:ext>
            </a:extLst>
          </p:cNvPr>
          <p:cNvSpPr txBox="1"/>
          <p:nvPr/>
        </p:nvSpPr>
        <p:spPr>
          <a:xfrm>
            <a:off x="3429952" y="3755453"/>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Value Objects</a:t>
            </a:r>
          </a:p>
        </p:txBody>
      </p:sp>
      <p:sp>
        <p:nvSpPr>
          <p:cNvPr id="21" name="TextBox 20">
            <a:extLst>
              <a:ext uri="{FF2B5EF4-FFF2-40B4-BE49-F238E27FC236}">
                <a16:creationId xmlns:a16="http://schemas.microsoft.com/office/drawing/2014/main" id="{BAFB936C-7F6A-53ED-4361-7B3A11138193}"/>
              </a:ext>
            </a:extLst>
          </p:cNvPr>
          <p:cNvSpPr txBox="1"/>
          <p:nvPr/>
        </p:nvSpPr>
        <p:spPr>
          <a:xfrm rot="20907604">
            <a:off x="2344333" y="2458072"/>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Commands</a:t>
            </a:r>
          </a:p>
        </p:txBody>
      </p:sp>
      <p:sp>
        <p:nvSpPr>
          <p:cNvPr id="22" name="TextBox 21">
            <a:extLst>
              <a:ext uri="{FF2B5EF4-FFF2-40B4-BE49-F238E27FC236}">
                <a16:creationId xmlns:a16="http://schemas.microsoft.com/office/drawing/2014/main" id="{6C6E4C0A-3CC8-F2F2-D304-8DCBC046E20B}"/>
              </a:ext>
            </a:extLst>
          </p:cNvPr>
          <p:cNvSpPr txBox="1"/>
          <p:nvPr/>
        </p:nvSpPr>
        <p:spPr>
          <a:xfrm rot="1069162">
            <a:off x="4588192" y="2469223"/>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Queries</a:t>
            </a:r>
          </a:p>
        </p:txBody>
      </p:sp>
      <p:sp>
        <p:nvSpPr>
          <p:cNvPr id="23" name="TextBox 22">
            <a:extLst>
              <a:ext uri="{FF2B5EF4-FFF2-40B4-BE49-F238E27FC236}">
                <a16:creationId xmlns:a16="http://schemas.microsoft.com/office/drawing/2014/main" id="{44E7D48D-2552-43DB-5F66-99E455C3AD12}"/>
              </a:ext>
            </a:extLst>
          </p:cNvPr>
          <p:cNvSpPr txBox="1"/>
          <p:nvPr/>
        </p:nvSpPr>
        <p:spPr>
          <a:xfrm>
            <a:off x="3429952" y="4088168"/>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Domain Events</a:t>
            </a:r>
          </a:p>
        </p:txBody>
      </p:sp>
      <p:sp>
        <p:nvSpPr>
          <p:cNvPr id="25" name="TextBox 24">
            <a:extLst>
              <a:ext uri="{FF2B5EF4-FFF2-40B4-BE49-F238E27FC236}">
                <a16:creationId xmlns:a16="http://schemas.microsoft.com/office/drawing/2014/main" id="{B72C05E1-402F-B34E-5E4C-CA9E99C1B7D3}"/>
              </a:ext>
            </a:extLst>
          </p:cNvPr>
          <p:cNvSpPr txBox="1"/>
          <p:nvPr/>
        </p:nvSpPr>
        <p:spPr>
          <a:xfrm rot="20907604">
            <a:off x="2146663" y="2978817"/>
            <a:ext cx="2232349" cy="307777"/>
          </a:xfrm>
          <a:prstGeom prst="rect">
            <a:avLst/>
          </a:prstGeom>
          <a:noFill/>
        </p:spPr>
        <p:txBody>
          <a:bodyPr wrap="square" rtlCol="0">
            <a:spAutoFit/>
          </a:bodyPr>
          <a:lstStyle/>
          <a:p>
            <a:pPr algn="ctr"/>
            <a:r>
              <a:rPr lang="en-US" sz="1400">
                <a:latin typeface="Lato" panose="020F0502020204030203" pitchFamily="34" charset="0"/>
                <a:ea typeface="Lato" panose="020F0502020204030203" pitchFamily="34" charset="0"/>
                <a:cs typeface="Lato" panose="020F0502020204030203" pitchFamily="34" charset="0"/>
              </a:rPr>
              <a:t>Handlers</a:t>
            </a:r>
          </a:p>
        </p:txBody>
      </p:sp>
      <p:sp>
        <p:nvSpPr>
          <p:cNvPr id="26" name="TextBox 25">
            <a:extLst>
              <a:ext uri="{FF2B5EF4-FFF2-40B4-BE49-F238E27FC236}">
                <a16:creationId xmlns:a16="http://schemas.microsoft.com/office/drawing/2014/main" id="{D3E6BAE6-9EFB-FAF8-2C9C-84FCC6604784}"/>
              </a:ext>
            </a:extLst>
          </p:cNvPr>
          <p:cNvSpPr txBox="1"/>
          <p:nvPr/>
        </p:nvSpPr>
        <p:spPr>
          <a:xfrm rot="1220123">
            <a:off x="4959674" y="3106495"/>
            <a:ext cx="2232349" cy="307777"/>
          </a:xfrm>
          <a:prstGeom prst="rect">
            <a:avLst/>
          </a:prstGeom>
          <a:noFill/>
        </p:spPr>
        <p:txBody>
          <a:bodyPr wrap="square" rtlCol="0">
            <a:spAutoFit/>
          </a:bodyPr>
          <a:lstStyle/>
          <a:p>
            <a:pPr algn="ctr"/>
            <a:r>
              <a:rPr lang="en-US" sz="1400">
                <a:latin typeface="Lato" panose="020F0502020204030203" pitchFamily="34" charset="0"/>
                <a:ea typeface="Lato" panose="020F0502020204030203" pitchFamily="34" charset="0"/>
                <a:cs typeface="Lato" panose="020F0502020204030203" pitchFamily="34" charset="0"/>
              </a:rPr>
              <a:t>Handlers</a:t>
            </a:r>
          </a:p>
        </p:txBody>
      </p:sp>
      <p:sp>
        <p:nvSpPr>
          <p:cNvPr id="27" name="TextBox 26">
            <a:extLst>
              <a:ext uri="{FF2B5EF4-FFF2-40B4-BE49-F238E27FC236}">
                <a16:creationId xmlns:a16="http://schemas.microsoft.com/office/drawing/2014/main" id="{97A86914-1856-FFE9-EAB1-1130B03A788C}"/>
              </a:ext>
            </a:extLst>
          </p:cNvPr>
          <p:cNvSpPr txBox="1"/>
          <p:nvPr/>
        </p:nvSpPr>
        <p:spPr>
          <a:xfrm>
            <a:off x="3375680" y="5019015"/>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Event Handlers</a:t>
            </a:r>
          </a:p>
        </p:txBody>
      </p:sp>
      <p:sp>
        <p:nvSpPr>
          <p:cNvPr id="28" name="TextBox 27">
            <a:extLst>
              <a:ext uri="{FF2B5EF4-FFF2-40B4-BE49-F238E27FC236}">
                <a16:creationId xmlns:a16="http://schemas.microsoft.com/office/drawing/2014/main" id="{09CB8EF4-0AFF-D71A-4034-DD2CFF9724AC}"/>
              </a:ext>
            </a:extLst>
          </p:cNvPr>
          <p:cNvSpPr txBox="1"/>
          <p:nvPr/>
        </p:nvSpPr>
        <p:spPr>
          <a:xfrm rot="20015257">
            <a:off x="1713453" y="1951200"/>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API Endpoints</a:t>
            </a:r>
          </a:p>
        </p:txBody>
      </p:sp>
      <p:sp>
        <p:nvSpPr>
          <p:cNvPr id="29" name="TextBox 28">
            <a:extLst>
              <a:ext uri="{FF2B5EF4-FFF2-40B4-BE49-F238E27FC236}">
                <a16:creationId xmlns:a16="http://schemas.microsoft.com/office/drawing/2014/main" id="{423216C8-AB46-36F9-AA8B-1CF2F6947AD1}"/>
              </a:ext>
            </a:extLst>
          </p:cNvPr>
          <p:cNvSpPr txBox="1"/>
          <p:nvPr/>
        </p:nvSpPr>
        <p:spPr>
          <a:xfrm rot="1947627">
            <a:off x="5207721" y="1879232"/>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SignalR Hubs</a:t>
            </a:r>
          </a:p>
        </p:txBody>
      </p:sp>
      <p:sp>
        <p:nvSpPr>
          <p:cNvPr id="30" name="TextBox 29">
            <a:extLst>
              <a:ext uri="{FF2B5EF4-FFF2-40B4-BE49-F238E27FC236}">
                <a16:creationId xmlns:a16="http://schemas.microsoft.com/office/drawing/2014/main" id="{54AA8DE1-A058-36E3-8380-4BB2A65652CD}"/>
              </a:ext>
            </a:extLst>
          </p:cNvPr>
          <p:cNvSpPr txBox="1"/>
          <p:nvPr/>
        </p:nvSpPr>
        <p:spPr>
          <a:xfrm rot="1502779">
            <a:off x="1211373" y="4143408"/>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EF Core</a:t>
            </a:r>
          </a:p>
        </p:txBody>
      </p:sp>
      <p:sp>
        <p:nvSpPr>
          <p:cNvPr id="31" name="TextBox 30">
            <a:extLst>
              <a:ext uri="{FF2B5EF4-FFF2-40B4-BE49-F238E27FC236}">
                <a16:creationId xmlns:a16="http://schemas.microsoft.com/office/drawing/2014/main" id="{0C7A4E7C-1A40-DF9F-EDA0-F9DD0ECC5449}"/>
              </a:ext>
            </a:extLst>
          </p:cNvPr>
          <p:cNvSpPr txBox="1"/>
          <p:nvPr/>
        </p:nvSpPr>
        <p:spPr>
          <a:xfrm>
            <a:off x="3375680" y="4675800"/>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Authorization</a:t>
            </a:r>
          </a:p>
        </p:txBody>
      </p:sp>
      <p:sp>
        <p:nvSpPr>
          <p:cNvPr id="32" name="TextBox 31">
            <a:extLst>
              <a:ext uri="{FF2B5EF4-FFF2-40B4-BE49-F238E27FC236}">
                <a16:creationId xmlns:a16="http://schemas.microsoft.com/office/drawing/2014/main" id="{AC5F2D59-4E21-7EB5-6E3A-9D76B1B4E45C}"/>
              </a:ext>
            </a:extLst>
          </p:cNvPr>
          <p:cNvSpPr txBox="1"/>
          <p:nvPr/>
        </p:nvSpPr>
        <p:spPr>
          <a:xfrm>
            <a:off x="3429952" y="1332667"/>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Authentication</a:t>
            </a:r>
          </a:p>
        </p:txBody>
      </p:sp>
      <p:sp>
        <p:nvSpPr>
          <p:cNvPr id="33" name="TextBox 32">
            <a:extLst>
              <a:ext uri="{FF2B5EF4-FFF2-40B4-BE49-F238E27FC236}">
                <a16:creationId xmlns:a16="http://schemas.microsoft.com/office/drawing/2014/main" id="{951AFB66-4EF5-91DD-BEBB-7D97873C3357}"/>
              </a:ext>
            </a:extLst>
          </p:cNvPr>
          <p:cNvSpPr txBox="1"/>
          <p:nvPr/>
        </p:nvSpPr>
        <p:spPr>
          <a:xfrm rot="806358">
            <a:off x="2156480" y="4080709"/>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Interfaces</a:t>
            </a:r>
          </a:p>
        </p:txBody>
      </p:sp>
      <p:sp>
        <p:nvSpPr>
          <p:cNvPr id="34" name="TextBox 33">
            <a:extLst>
              <a:ext uri="{FF2B5EF4-FFF2-40B4-BE49-F238E27FC236}">
                <a16:creationId xmlns:a16="http://schemas.microsoft.com/office/drawing/2014/main" id="{17D4244B-5A7D-4C41-B7EE-55971110FB44}"/>
              </a:ext>
            </a:extLst>
          </p:cNvPr>
          <p:cNvSpPr txBox="1"/>
          <p:nvPr/>
        </p:nvSpPr>
        <p:spPr>
          <a:xfrm rot="20451845">
            <a:off x="4749414" y="4043151"/>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Adapters</a:t>
            </a:r>
          </a:p>
        </p:txBody>
      </p:sp>
      <p:sp>
        <p:nvSpPr>
          <p:cNvPr id="35" name="TextBox 34">
            <a:extLst>
              <a:ext uri="{FF2B5EF4-FFF2-40B4-BE49-F238E27FC236}">
                <a16:creationId xmlns:a16="http://schemas.microsoft.com/office/drawing/2014/main" id="{9163A72E-32EB-C332-08A8-0E731DAB680C}"/>
              </a:ext>
            </a:extLst>
          </p:cNvPr>
          <p:cNvSpPr txBox="1"/>
          <p:nvPr/>
        </p:nvSpPr>
        <p:spPr>
          <a:xfrm rot="1502779">
            <a:off x="1830940" y="5147055"/>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Repositories</a:t>
            </a:r>
          </a:p>
        </p:txBody>
      </p:sp>
      <p:sp>
        <p:nvSpPr>
          <p:cNvPr id="36" name="TextBox 35">
            <a:extLst>
              <a:ext uri="{FF2B5EF4-FFF2-40B4-BE49-F238E27FC236}">
                <a16:creationId xmlns:a16="http://schemas.microsoft.com/office/drawing/2014/main" id="{91D0FBED-886B-BC7A-5037-039D557712B1}"/>
              </a:ext>
            </a:extLst>
          </p:cNvPr>
          <p:cNvSpPr txBox="1"/>
          <p:nvPr/>
        </p:nvSpPr>
        <p:spPr>
          <a:xfrm rot="20430352">
            <a:off x="4707717" y="5299430"/>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Background Services</a:t>
            </a:r>
          </a:p>
        </p:txBody>
      </p:sp>
      <p:sp>
        <p:nvSpPr>
          <p:cNvPr id="37" name="TextBox 36">
            <a:extLst>
              <a:ext uri="{FF2B5EF4-FFF2-40B4-BE49-F238E27FC236}">
                <a16:creationId xmlns:a16="http://schemas.microsoft.com/office/drawing/2014/main" id="{4BF87E78-5D6F-A25E-E2AA-87A8D8D8C9D5}"/>
              </a:ext>
            </a:extLst>
          </p:cNvPr>
          <p:cNvSpPr txBox="1"/>
          <p:nvPr/>
        </p:nvSpPr>
        <p:spPr>
          <a:xfrm rot="20192907">
            <a:off x="5641667" y="4279083"/>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Services</a:t>
            </a:r>
          </a:p>
        </p:txBody>
      </p:sp>
      <p:pic>
        <p:nvPicPr>
          <p:cNvPr id="41" name="Graphic 40" descr="Internet with solid fill">
            <a:extLst>
              <a:ext uri="{FF2B5EF4-FFF2-40B4-BE49-F238E27FC236}">
                <a16:creationId xmlns:a16="http://schemas.microsoft.com/office/drawing/2014/main" id="{878CDB03-209A-7628-A690-C6021B88B6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837" y="796764"/>
            <a:ext cx="824231" cy="824231"/>
          </a:xfrm>
          <a:prstGeom prst="rect">
            <a:avLst/>
          </a:prstGeom>
        </p:spPr>
      </p:pic>
      <p:cxnSp>
        <p:nvCxnSpPr>
          <p:cNvPr id="50" name="Straight Arrow Connector 49">
            <a:extLst>
              <a:ext uri="{FF2B5EF4-FFF2-40B4-BE49-F238E27FC236}">
                <a16:creationId xmlns:a16="http://schemas.microsoft.com/office/drawing/2014/main" id="{733FEA4C-A864-CB0F-0FD8-12F539140B31}"/>
              </a:ext>
            </a:extLst>
          </p:cNvPr>
          <p:cNvCxnSpPr/>
          <p:nvPr/>
        </p:nvCxnSpPr>
        <p:spPr>
          <a:xfrm>
            <a:off x="1059308" y="1251312"/>
            <a:ext cx="1275806" cy="852935"/>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FB4646E3-6C13-B2D8-7675-D0D3FDAA3021}"/>
              </a:ext>
            </a:extLst>
          </p:cNvPr>
          <p:cNvSpPr txBox="1"/>
          <p:nvPr/>
        </p:nvSpPr>
        <p:spPr>
          <a:xfrm rot="2040653">
            <a:off x="600514" y="1358411"/>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Request</a:t>
            </a:r>
          </a:p>
        </p:txBody>
      </p:sp>
      <p:cxnSp>
        <p:nvCxnSpPr>
          <p:cNvPr id="52" name="Straight Arrow Connector 51">
            <a:extLst>
              <a:ext uri="{FF2B5EF4-FFF2-40B4-BE49-F238E27FC236}">
                <a16:creationId xmlns:a16="http://schemas.microsoft.com/office/drawing/2014/main" id="{028A1F98-26DC-2875-A367-F54D3208C8DB}"/>
              </a:ext>
            </a:extLst>
          </p:cNvPr>
          <p:cNvCxnSpPr>
            <a:cxnSpLocks/>
          </p:cNvCxnSpPr>
          <p:nvPr/>
        </p:nvCxnSpPr>
        <p:spPr>
          <a:xfrm flipH="1" flipV="1">
            <a:off x="773643" y="1600200"/>
            <a:ext cx="1350453" cy="874231"/>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9B4B2EAB-4643-5EB3-C701-22B877A81782}"/>
              </a:ext>
            </a:extLst>
          </p:cNvPr>
          <p:cNvSpPr txBox="1"/>
          <p:nvPr/>
        </p:nvSpPr>
        <p:spPr>
          <a:xfrm rot="2040653">
            <a:off x="157292" y="2036939"/>
            <a:ext cx="2438400" cy="338554"/>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Response</a:t>
            </a:r>
          </a:p>
        </p:txBody>
      </p:sp>
      <p:pic>
        <p:nvPicPr>
          <p:cNvPr id="58" name="Graphic 57" descr="Database with solid fill">
            <a:extLst>
              <a:ext uri="{FF2B5EF4-FFF2-40B4-BE49-F238E27FC236}">
                <a16:creationId xmlns:a16="http://schemas.microsoft.com/office/drawing/2014/main" id="{614DBDD6-D246-395E-EF8C-41BF52C14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695" y="4545599"/>
            <a:ext cx="914400" cy="914400"/>
          </a:xfrm>
          <a:prstGeom prst="rect">
            <a:avLst/>
          </a:prstGeom>
        </p:spPr>
      </p:pic>
      <p:cxnSp>
        <p:nvCxnSpPr>
          <p:cNvPr id="59" name="Straight Arrow Connector 58">
            <a:extLst>
              <a:ext uri="{FF2B5EF4-FFF2-40B4-BE49-F238E27FC236}">
                <a16:creationId xmlns:a16="http://schemas.microsoft.com/office/drawing/2014/main" id="{D58A6FB9-A59E-FC2E-6836-6E17FF225E54}"/>
              </a:ext>
            </a:extLst>
          </p:cNvPr>
          <p:cNvCxnSpPr>
            <a:cxnSpLocks/>
          </p:cNvCxnSpPr>
          <p:nvPr/>
        </p:nvCxnSpPr>
        <p:spPr>
          <a:xfrm flipH="1">
            <a:off x="1003502" y="4426722"/>
            <a:ext cx="1016362" cy="373878"/>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cxnSp>
        <p:nvCxnSpPr>
          <p:cNvPr id="5120" name="Straight Arrow Connector 5119">
            <a:extLst>
              <a:ext uri="{FF2B5EF4-FFF2-40B4-BE49-F238E27FC236}">
                <a16:creationId xmlns:a16="http://schemas.microsoft.com/office/drawing/2014/main" id="{A694FEE1-B8E5-9797-EBF0-BF50E3EE3F09}"/>
              </a:ext>
            </a:extLst>
          </p:cNvPr>
          <p:cNvCxnSpPr>
            <a:cxnSpLocks/>
          </p:cNvCxnSpPr>
          <p:nvPr/>
        </p:nvCxnSpPr>
        <p:spPr>
          <a:xfrm flipV="1">
            <a:off x="1065973" y="4697989"/>
            <a:ext cx="1033766" cy="390875"/>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sp>
        <p:nvSpPr>
          <p:cNvPr id="5124" name="TextBox 5123">
            <a:extLst>
              <a:ext uri="{FF2B5EF4-FFF2-40B4-BE49-F238E27FC236}">
                <a16:creationId xmlns:a16="http://schemas.microsoft.com/office/drawing/2014/main" id="{F6D0D993-0D82-4976-ECA2-90C797F531C7}"/>
              </a:ext>
            </a:extLst>
          </p:cNvPr>
          <p:cNvSpPr txBox="1"/>
          <p:nvPr/>
        </p:nvSpPr>
        <p:spPr>
          <a:xfrm>
            <a:off x="-599305" y="5372465"/>
            <a:ext cx="2438400" cy="584775"/>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Database</a:t>
            </a:r>
          </a:p>
          <a:p>
            <a:pPr algn="ctr"/>
            <a:r>
              <a:rPr lang="en-US" sz="1600">
                <a:latin typeface="Lato" panose="020F0502020204030203" pitchFamily="34" charset="0"/>
                <a:ea typeface="Lato" panose="020F0502020204030203" pitchFamily="34" charset="0"/>
                <a:cs typeface="Lato" panose="020F0502020204030203" pitchFamily="34" charset="0"/>
              </a:rPr>
              <a:t>Cache</a:t>
            </a:r>
          </a:p>
        </p:txBody>
      </p:sp>
      <p:pic>
        <p:nvPicPr>
          <p:cNvPr id="5126" name="Graphic 5125" descr="Cloud Computing with solid fill">
            <a:extLst>
              <a:ext uri="{FF2B5EF4-FFF2-40B4-BE49-F238E27FC236}">
                <a16:creationId xmlns:a16="http://schemas.microsoft.com/office/drawing/2014/main" id="{5CC6BDAC-8A34-C117-12AF-C6989CB7C7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20505" y="4581888"/>
            <a:ext cx="914400" cy="914400"/>
          </a:xfrm>
          <a:prstGeom prst="rect">
            <a:avLst/>
          </a:prstGeom>
        </p:spPr>
      </p:pic>
      <p:cxnSp>
        <p:nvCxnSpPr>
          <p:cNvPr id="5129" name="Straight Arrow Connector 5128">
            <a:extLst>
              <a:ext uri="{FF2B5EF4-FFF2-40B4-BE49-F238E27FC236}">
                <a16:creationId xmlns:a16="http://schemas.microsoft.com/office/drawing/2014/main" id="{B3C617A8-EF3C-88AE-7656-138215B510B2}"/>
              </a:ext>
            </a:extLst>
          </p:cNvPr>
          <p:cNvCxnSpPr>
            <a:cxnSpLocks/>
          </p:cNvCxnSpPr>
          <p:nvPr/>
        </p:nvCxnSpPr>
        <p:spPr>
          <a:xfrm>
            <a:off x="7308933" y="4369885"/>
            <a:ext cx="831565" cy="328104"/>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cxnSp>
        <p:nvCxnSpPr>
          <p:cNvPr id="5132" name="Straight Arrow Connector 5131">
            <a:extLst>
              <a:ext uri="{FF2B5EF4-FFF2-40B4-BE49-F238E27FC236}">
                <a16:creationId xmlns:a16="http://schemas.microsoft.com/office/drawing/2014/main" id="{94DF6C80-5315-8204-387F-604F34124D32}"/>
              </a:ext>
            </a:extLst>
          </p:cNvPr>
          <p:cNvCxnSpPr>
            <a:cxnSpLocks/>
          </p:cNvCxnSpPr>
          <p:nvPr/>
        </p:nvCxnSpPr>
        <p:spPr>
          <a:xfrm flipH="1" flipV="1">
            <a:off x="7203789" y="4675800"/>
            <a:ext cx="792153" cy="338554"/>
          </a:xfrm>
          <a:prstGeom prst="straightConnector1">
            <a:avLst/>
          </a:prstGeom>
          <a:ln w="19050">
            <a:tailEnd type="triangle" w="lg" len="med"/>
          </a:ln>
        </p:spPr>
        <p:style>
          <a:lnRef idx="1">
            <a:schemeClr val="dk1"/>
          </a:lnRef>
          <a:fillRef idx="0">
            <a:schemeClr val="dk1"/>
          </a:fillRef>
          <a:effectRef idx="0">
            <a:schemeClr val="dk1"/>
          </a:effectRef>
          <a:fontRef idx="minor">
            <a:schemeClr val="tx1"/>
          </a:fontRef>
        </p:style>
      </p:cxnSp>
      <p:sp>
        <p:nvSpPr>
          <p:cNvPr id="5135" name="TextBox 5134">
            <a:extLst>
              <a:ext uri="{FF2B5EF4-FFF2-40B4-BE49-F238E27FC236}">
                <a16:creationId xmlns:a16="http://schemas.microsoft.com/office/drawing/2014/main" id="{DC4D8F1A-8FAE-CA12-6FA0-436E15A5124C}"/>
              </a:ext>
            </a:extLst>
          </p:cNvPr>
          <p:cNvSpPr txBox="1"/>
          <p:nvPr/>
        </p:nvSpPr>
        <p:spPr>
          <a:xfrm>
            <a:off x="7258505" y="5508396"/>
            <a:ext cx="2438400" cy="584775"/>
          </a:xfrm>
          <a:prstGeom prst="rect">
            <a:avLst/>
          </a:prstGeom>
          <a:noFill/>
        </p:spPr>
        <p:txBody>
          <a:bodyPr wrap="square" rtlCol="0">
            <a:spAutoFit/>
          </a:bodyPr>
          <a:lstStyle/>
          <a:p>
            <a:pPr algn="ctr"/>
            <a:r>
              <a:rPr lang="en-US" sz="1600">
                <a:latin typeface="Lato" panose="020F0502020204030203" pitchFamily="34" charset="0"/>
                <a:ea typeface="Lato" panose="020F0502020204030203" pitchFamily="34" charset="0"/>
                <a:cs typeface="Lato" panose="020F0502020204030203" pitchFamily="34" charset="0"/>
              </a:rPr>
              <a:t>External </a:t>
            </a:r>
          </a:p>
          <a:p>
            <a:pPr algn="ctr"/>
            <a:r>
              <a:rPr lang="en-US" sz="1600">
                <a:latin typeface="Lato" panose="020F0502020204030203" pitchFamily="34" charset="0"/>
                <a:ea typeface="Lato" panose="020F0502020204030203" pitchFamily="34" charset="0"/>
                <a:cs typeface="Lato" panose="020F0502020204030203" pitchFamily="34" charset="0"/>
              </a:rPr>
              <a:t>Services</a:t>
            </a:r>
          </a:p>
        </p:txBody>
      </p:sp>
      <p:sp>
        <p:nvSpPr>
          <p:cNvPr id="5136" name="Arrow: Right 5135">
            <a:extLst>
              <a:ext uri="{FF2B5EF4-FFF2-40B4-BE49-F238E27FC236}">
                <a16:creationId xmlns:a16="http://schemas.microsoft.com/office/drawing/2014/main" id="{C37D9A4A-6F41-F262-68E8-7EDAA1AD0CEC}"/>
              </a:ext>
            </a:extLst>
          </p:cNvPr>
          <p:cNvSpPr/>
          <p:nvPr/>
        </p:nvSpPr>
        <p:spPr>
          <a:xfrm>
            <a:off x="1904509" y="3310795"/>
            <a:ext cx="2010471" cy="573554"/>
          </a:xfrm>
          <a:prstGeom prst="rightArrow">
            <a:avLst>
              <a:gd name="adj1" fmla="val 50000"/>
              <a:gd name="adj2" fmla="val 38335"/>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Dependency Flow</a:t>
            </a:r>
          </a:p>
        </p:txBody>
      </p:sp>
    </p:spTree>
    <p:extLst>
      <p:ext uri="{BB962C8B-B14F-4D97-AF65-F5344CB8AC3E}">
        <p14:creationId xmlns:p14="http://schemas.microsoft.com/office/powerpoint/2010/main" val="23850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CF4CB-B646-6160-DCDC-4420B0660228}"/>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763D121A-ADAE-634A-19AC-FE4BAA914DBE}"/>
              </a:ext>
            </a:extLst>
          </p:cNvPr>
          <p:cNvSpPr>
            <a:spLocks noGrp="1"/>
          </p:cNvSpPr>
          <p:nvPr>
            <p:ph type="title"/>
          </p:nvPr>
        </p:nvSpPr>
        <p:spPr/>
        <p:txBody>
          <a:bodyPr/>
          <a:lstStyle/>
          <a:p>
            <a:r>
              <a:rPr lang="en-US"/>
              <a:t>Biểu đồ gói tổng quan</a:t>
            </a:r>
          </a:p>
        </p:txBody>
      </p:sp>
      <p:pic>
        <p:nvPicPr>
          <p:cNvPr id="6" name="Picture 5">
            <a:extLst>
              <a:ext uri="{FF2B5EF4-FFF2-40B4-BE49-F238E27FC236}">
                <a16:creationId xmlns:a16="http://schemas.microsoft.com/office/drawing/2014/main" id="{33E80360-F579-B197-A83C-7168B08B5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039" y="594732"/>
            <a:ext cx="5508702" cy="6184655"/>
          </a:xfrm>
          <a:prstGeom prst="rect">
            <a:avLst/>
          </a:prstGeom>
        </p:spPr>
      </p:pic>
    </p:spTree>
    <p:extLst>
      <p:ext uri="{BB962C8B-B14F-4D97-AF65-F5344CB8AC3E}">
        <p14:creationId xmlns:p14="http://schemas.microsoft.com/office/powerpoint/2010/main" val="652486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E99C9-69D9-0E04-2886-7C506FCC071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BF6F213A-D27A-222C-9834-662605F9D7CD}"/>
              </a:ext>
            </a:extLst>
          </p:cNvPr>
          <p:cNvSpPr>
            <a:spLocks noGrp="1"/>
          </p:cNvSpPr>
          <p:nvPr>
            <p:ph type="title"/>
          </p:nvPr>
        </p:nvSpPr>
        <p:spPr/>
        <p:txBody>
          <a:bodyPr/>
          <a:lstStyle/>
          <a:p>
            <a:r>
              <a:rPr lang="en-US"/>
              <a:t>Thiết kế dữ liệu (ERD)</a:t>
            </a:r>
          </a:p>
        </p:txBody>
      </p:sp>
      <p:pic>
        <p:nvPicPr>
          <p:cNvPr id="6" name="Picture 5">
            <a:extLst>
              <a:ext uri="{FF2B5EF4-FFF2-40B4-BE49-F238E27FC236}">
                <a16:creationId xmlns:a16="http://schemas.microsoft.com/office/drawing/2014/main" id="{E003EABE-BE3B-5379-ED80-138BF08DA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578" y="645690"/>
            <a:ext cx="6784843" cy="6133697"/>
          </a:xfrm>
          <a:prstGeom prst="rect">
            <a:avLst/>
          </a:prstGeom>
        </p:spPr>
      </p:pic>
    </p:spTree>
    <p:extLst>
      <p:ext uri="{BB962C8B-B14F-4D97-AF65-F5344CB8AC3E}">
        <p14:creationId xmlns:p14="http://schemas.microsoft.com/office/powerpoint/2010/main" val="425363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1D5286-AD36-551F-66FA-4485C14D1C0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B87B0967-488F-6DE1-4233-75860378E875}"/>
              </a:ext>
            </a:extLst>
          </p:cNvPr>
          <p:cNvSpPr>
            <a:spLocks noGrp="1"/>
          </p:cNvSpPr>
          <p:nvPr>
            <p:ph type="title"/>
          </p:nvPr>
        </p:nvSpPr>
        <p:spPr/>
        <p:txBody>
          <a:bodyPr/>
          <a:lstStyle/>
          <a:p>
            <a:r>
              <a:rPr lang="en-US"/>
              <a:t>Demo Kết quả</a:t>
            </a:r>
          </a:p>
        </p:txBody>
      </p:sp>
      <p:pic>
        <p:nvPicPr>
          <p:cNvPr id="8" name="Picture 7">
            <a:extLst>
              <a:ext uri="{FF2B5EF4-FFF2-40B4-BE49-F238E27FC236}">
                <a16:creationId xmlns:a16="http://schemas.microsoft.com/office/drawing/2014/main" id="{1DA7B7EE-D3ED-405F-05CE-25A05A77A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594" y="854927"/>
            <a:ext cx="2492811" cy="526637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80FB1F0-650E-4EAF-BE68-FF88B0FCC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68" y="854927"/>
            <a:ext cx="2492810" cy="52663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3CBA5A5-0771-06A1-7FA6-8708E22122E2}"/>
              </a:ext>
            </a:extLst>
          </p:cNvPr>
          <p:cNvPicPr>
            <a:picLocks noChangeAspect="1"/>
          </p:cNvPicPr>
          <p:nvPr/>
        </p:nvPicPr>
        <p:blipFill>
          <a:blip r:embed="rId5"/>
          <a:stretch>
            <a:fillRect/>
          </a:stretch>
        </p:blipFill>
        <p:spPr>
          <a:xfrm>
            <a:off x="6155228" y="854927"/>
            <a:ext cx="2493502" cy="5266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1306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63D24-A5D7-0138-2C5D-89933C4099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E59638-785C-E386-BD74-20DA5260285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DF2B0AC2-4D00-D994-E348-0B9C14B07C99}"/>
              </a:ext>
            </a:extLst>
          </p:cNvPr>
          <p:cNvSpPr>
            <a:spLocks noGrp="1"/>
          </p:cNvSpPr>
          <p:nvPr>
            <p:ph type="title"/>
          </p:nvPr>
        </p:nvSpPr>
        <p:spPr/>
        <p:txBody>
          <a:bodyPr/>
          <a:lstStyle/>
          <a:p>
            <a:r>
              <a:rPr lang="en-US"/>
              <a:t>Demo Kết quả</a:t>
            </a:r>
          </a:p>
        </p:txBody>
      </p:sp>
      <p:pic>
        <p:nvPicPr>
          <p:cNvPr id="5" name="Picture 4">
            <a:extLst>
              <a:ext uri="{FF2B5EF4-FFF2-40B4-BE49-F238E27FC236}">
                <a16:creationId xmlns:a16="http://schemas.microsoft.com/office/drawing/2014/main" id="{D0148908-6EE0-7F02-442F-0D7DE6DBD894}"/>
              </a:ext>
            </a:extLst>
          </p:cNvPr>
          <p:cNvPicPr>
            <a:picLocks noChangeAspect="1"/>
          </p:cNvPicPr>
          <p:nvPr/>
        </p:nvPicPr>
        <p:blipFill>
          <a:blip r:embed="rId3"/>
          <a:stretch>
            <a:fillRect/>
          </a:stretch>
        </p:blipFill>
        <p:spPr>
          <a:xfrm>
            <a:off x="502292" y="862361"/>
            <a:ext cx="2493502" cy="526637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2D1D2BA-55D4-6F38-6551-A00E60BF34FA}"/>
              </a:ext>
            </a:extLst>
          </p:cNvPr>
          <p:cNvPicPr>
            <a:picLocks noChangeAspect="1"/>
          </p:cNvPicPr>
          <p:nvPr/>
        </p:nvPicPr>
        <p:blipFill>
          <a:blip r:embed="rId4"/>
          <a:stretch>
            <a:fillRect/>
          </a:stretch>
        </p:blipFill>
        <p:spPr>
          <a:xfrm>
            <a:off x="3326024" y="862361"/>
            <a:ext cx="2491951" cy="526637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6AF68F84-2036-1BC0-7FAD-EDAA2FC55D18}"/>
              </a:ext>
            </a:extLst>
          </p:cNvPr>
          <p:cNvPicPr>
            <a:picLocks noChangeAspect="1"/>
          </p:cNvPicPr>
          <p:nvPr/>
        </p:nvPicPr>
        <p:blipFill>
          <a:blip r:embed="rId5"/>
          <a:stretch>
            <a:fillRect/>
          </a:stretch>
        </p:blipFill>
        <p:spPr>
          <a:xfrm>
            <a:off x="6148204" y="862361"/>
            <a:ext cx="2493502" cy="5266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431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000105"/>
            <a:ext cx="6902188" cy="152779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Xây dựng Hệ thống giao đồ ăn YummyZoom</a:t>
            </a:r>
            <a:endParaRPr lang="en-US" sz="4800" dirty="0"/>
          </a:p>
        </p:txBody>
      </p:sp>
      <p:sp>
        <p:nvSpPr>
          <p:cNvPr id="2" name="Google Shape;59;p1">
            <a:extLst>
              <a:ext uri="{FF2B5EF4-FFF2-40B4-BE49-F238E27FC236}">
                <a16:creationId xmlns:a16="http://schemas.microsoft.com/office/drawing/2014/main" id="{9769A805-6AC4-6790-6625-FD8E30097FE2}"/>
              </a:ext>
            </a:extLst>
          </p:cNvPr>
          <p:cNvSpPr txBox="1"/>
          <p:nvPr/>
        </p:nvSpPr>
        <p:spPr>
          <a:xfrm>
            <a:off x="413012" y="3628469"/>
            <a:ext cx="6960554" cy="1212300"/>
          </a:xfrm>
          <a:prstGeom prst="rect">
            <a:avLst/>
          </a:prstGeom>
          <a:noFill/>
          <a:ln>
            <a:noFill/>
          </a:ln>
        </p:spPr>
        <p:txBody>
          <a:bodyPr spcFirstLastPara="1" wrap="square" lIns="91425" tIns="45700" rIns="91425" bIns="45700" anchor="t" anchorCtr="0">
            <a:noAutofit/>
          </a:bodyPr>
          <a:lstStyle/>
          <a:p>
            <a:pPr defTabSz="914400">
              <a:lnSpc>
                <a:spcPct val="150000"/>
              </a:lnSpc>
              <a:buClr>
                <a:srgbClr val="C00000"/>
              </a:buClr>
              <a:buSzPts val="2400"/>
              <a:buFont typeface="Lato"/>
              <a:buNone/>
            </a:pPr>
            <a:r>
              <a:rPr lang="en-US" sz="2000" kern="0">
                <a:solidFill>
                  <a:srgbClr val="C00000"/>
                </a:solidFill>
                <a:latin typeface="Lato" panose="020F0502020204030203" pitchFamily="34" charset="0"/>
                <a:ea typeface="Lato" panose="020F0502020204030203" pitchFamily="34" charset="0"/>
                <a:cs typeface="Lato" panose="020F0502020204030203" pitchFamily="34" charset="0"/>
                <a:sym typeface="Arial"/>
              </a:rPr>
              <a:t>Sinh viên thực hiện:</a:t>
            </a:r>
            <a:r>
              <a:rPr lang="en-US" sz="2400" kern="0">
                <a:solidFill>
                  <a:srgbClr val="C00000"/>
                </a:solidFill>
                <a:latin typeface="Lato" panose="020F0502020204030203" pitchFamily="34" charset="0"/>
                <a:ea typeface="Lato" panose="020F0502020204030203" pitchFamily="34" charset="0"/>
                <a:cs typeface="Lato" panose="020F0502020204030203" pitchFamily="34" charset="0"/>
                <a:sym typeface="Arial"/>
              </a:rPr>
              <a:t> </a:t>
            </a:r>
            <a:r>
              <a:rPr lang="en-US" sz="2400" b="1" kern="0">
                <a:solidFill>
                  <a:srgbClr val="C00000"/>
                </a:solidFill>
                <a:latin typeface="Lato" panose="020F0502020204030203" pitchFamily="34" charset="0"/>
                <a:ea typeface="Lato" panose="020F0502020204030203" pitchFamily="34" charset="0"/>
                <a:cs typeface="Lato" panose="020F0502020204030203" pitchFamily="34" charset="0"/>
                <a:sym typeface="Arial"/>
              </a:rPr>
              <a:t>Hoàng Nguyên Vũ - 20215171</a:t>
            </a:r>
            <a:endParaRPr sz="2400" b="1" kern="0">
              <a:solidFill>
                <a:srgbClr val="C00000"/>
              </a:solidFill>
              <a:latin typeface="Lato" panose="020F0502020204030203" pitchFamily="34" charset="0"/>
              <a:ea typeface="Lato" panose="020F0502020204030203" pitchFamily="34" charset="0"/>
              <a:cs typeface="Lato" panose="020F0502020204030203" pitchFamily="34" charset="0"/>
              <a:sym typeface="Arial"/>
            </a:endParaRPr>
          </a:p>
          <a:p>
            <a:pPr defTabSz="914400">
              <a:lnSpc>
                <a:spcPct val="150000"/>
              </a:lnSpc>
              <a:buClr>
                <a:srgbClr val="C00000"/>
              </a:buClr>
              <a:buSzPts val="2400"/>
              <a:buFont typeface="Lato"/>
              <a:buNone/>
            </a:pPr>
            <a:r>
              <a:rPr lang="en-US" sz="2000" kern="0">
                <a:solidFill>
                  <a:srgbClr val="C00000"/>
                </a:solidFill>
                <a:latin typeface="Lato" panose="020F0502020204030203" pitchFamily="34" charset="0"/>
                <a:ea typeface="Lato" panose="020F0502020204030203" pitchFamily="34" charset="0"/>
                <a:cs typeface="Lato" panose="020F0502020204030203" pitchFamily="34" charset="0"/>
                <a:sym typeface="Arial"/>
              </a:rPr>
              <a:t>Giảng viên hướng dẫn:</a:t>
            </a:r>
            <a:r>
              <a:rPr lang="en-US" sz="2400" kern="0">
                <a:solidFill>
                  <a:srgbClr val="C00000"/>
                </a:solidFill>
                <a:latin typeface="Lato" panose="020F0502020204030203" pitchFamily="34" charset="0"/>
                <a:ea typeface="Lato" panose="020F0502020204030203" pitchFamily="34" charset="0"/>
                <a:cs typeface="Lato" panose="020F0502020204030203" pitchFamily="34" charset="0"/>
                <a:sym typeface="Arial"/>
              </a:rPr>
              <a:t> </a:t>
            </a:r>
            <a:r>
              <a:rPr lang="en-US" sz="2400" b="1" kern="0">
                <a:solidFill>
                  <a:srgbClr val="C00000"/>
                </a:solidFill>
                <a:latin typeface="Lato" panose="020F0502020204030203" pitchFamily="34" charset="0"/>
                <a:ea typeface="Lato" panose="020F0502020204030203" pitchFamily="34" charset="0"/>
                <a:cs typeface="Lato" panose="020F0502020204030203" pitchFamily="34" charset="0"/>
                <a:sym typeface="Arial"/>
              </a:rPr>
              <a:t>ThS. Đỗ Tuấn Anh</a:t>
            </a:r>
            <a:endParaRPr sz="2400" b="1" kern="0">
              <a:solidFill>
                <a:srgbClr val="C00000"/>
              </a:solidFill>
              <a:latin typeface="Lato" panose="020F0502020204030203" pitchFamily="34" charset="0"/>
              <a:ea typeface="Lato" panose="020F0502020204030203" pitchFamily="34" charset="0"/>
              <a:cs typeface="Lato" panose="020F0502020204030203" pitchFamily="34" charset="0"/>
              <a:sym typeface="Arial"/>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95349-DCF1-83D1-4DED-4A43A63799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EAEEC9-DBEF-71E3-0EF9-7E669D6ADD4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A0B6D0B-69B5-19A9-117D-13EE4570FFE3}"/>
              </a:ext>
            </a:extLst>
          </p:cNvPr>
          <p:cNvSpPr>
            <a:spLocks noGrp="1"/>
          </p:cNvSpPr>
          <p:nvPr>
            <p:ph type="title"/>
          </p:nvPr>
        </p:nvSpPr>
        <p:spPr/>
        <p:txBody>
          <a:bodyPr/>
          <a:lstStyle/>
          <a:p>
            <a:r>
              <a:rPr lang="en-US"/>
              <a:t>Demo Kết quả</a:t>
            </a:r>
          </a:p>
        </p:txBody>
      </p:sp>
      <p:pic>
        <p:nvPicPr>
          <p:cNvPr id="6" name="Picture 5">
            <a:extLst>
              <a:ext uri="{FF2B5EF4-FFF2-40B4-BE49-F238E27FC236}">
                <a16:creationId xmlns:a16="http://schemas.microsoft.com/office/drawing/2014/main" id="{B1FC0B1A-37C1-F02C-CA07-8C51D06DF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650" y="918054"/>
            <a:ext cx="2361104" cy="526637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77ED20E-E4DC-6B4B-8187-430387E1D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6" y="918054"/>
            <a:ext cx="2494596" cy="526637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C231ADDB-2398-5D06-6DAA-FE72B41A6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681" y="918054"/>
            <a:ext cx="2368113" cy="52660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93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590D-9E04-DB6B-1A78-8E912F92B1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38A3AB-16EB-D430-7A38-328488ECDEEC}"/>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E14D511E-0AFC-65A1-03CD-958C94442773}"/>
              </a:ext>
            </a:extLst>
          </p:cNvPr>
          <p:cNvSpPr>
            <a:spLocks noGrp="1"/>
          </p:cNvSpPr>
          <p:nvPr>
            <p:ph type="title"/>
          </p:nvPr>
        </p:nvSpPr>
        <p:spPr/>
        <p:txBody>
          <a:bodyPr/>
          <a:lstStyle/>
          <a:p>
            <a:r>
              <a:rPr lang="en-US"/>
              <a:t>Demo Kết quả</a:t>
            </a:r>
          </a:p>
        </p:txBody>
      </p:sp>
      <p:pic>
        <p:nvPicPr>
          <p:cNvPr id="8" name="Picture 7">
            <a:extLst>
              <a:ext uri="{FF2B5EF4-FFF2-40B4-BE49-F238E27FC236}">
                <a16:creationId xmlns:a16="http://schemas.microsoft.com/office/drawing/2014/main" id="{D629B231-026A-487E-009E-DC1009B19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50" y="918054"/>
            <a:ext cx="2494448" cy="526605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8BB271AA-8D7E-B49A-3954-2575A37DE6F8}"/>
              </a:ext>
            </a:extLst>
          </p:cNvPr>
          <p:cNvPicPr>
            <a:picLocks noChangeAspect="1"/>
          </p:cNvPicPr>
          <p:nvPr/>
        </p:nvPicPr>
        <p:blipFill>
          <a:blip r:embed="rId4"/>
          <a:stretch>
            <a:fillRect/>
          </a:stretch>
        </p:blipFill>
        <p:spPr>
          <a:xfrm>
            <a:off x="3453352" y="917740"/>
            <a:ext cx="2375250" cy="526605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26F8F8ED-6930-318A-ED6D-369DD72424C2}"/>
              </a:ext>
            </a:extLst>
          </p:cNvPr>
          <p:cNvPicPr>
            <a:picLocks noChangeAspect="1"/>
          </p:cNvPicPr>
          <p:nvPr/>
        </p:nvPicPr>
        <p:blipFill>
          <a:blip r:embed="rId5"/>
          <a:stretch>
            <a:fillRect/>
          </a:stretch>
        </p:blipFill>
        <p:spPr>
          <a:xfrm>
            <a:off x="6358957" y="917740"/>
            <a:ext cx="2356493" cy="5266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970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9D9D-69ED-C942-37AD-77EF0AB135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469E5A-6469-5430-1F2A-5A0666644F91}"/>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A99EAE5-2E51-CE40-6308-6F27636D7915}"/>
              </a:ext>
            </a:extLst>
          </p:cNvPr>
          <p:cNvSpPr>
            <a:spLocks noGrp="1"/>
          </p:cNvSpPr>
          <p:nvPr>
            <p:ph type="title"/>
          </p:nvPr>
        </p:nvSpPr>
        <p:spPr/>
        <p:txBody>
          <a:bodyPr/>
          <a:lstStyle/>
          <a:p>
            <a:r>
              <a:rPr lang="en-US"/>
              <a:t>Demo Kết quả</a:t>
            </a:r>
          </a:p>
        </p:txBody>
      </p:sp>
      <p:pic>
        <p:nvPicPr>
          <p:cNvPr id="6" name="Picture 5">
            <a:extLst>
              <a:ext uri="{FF2B5EF4-FFF2-40B4-BE49-F238E27FC236}">
                <a16:creationId xmlns:a16="http://schemas.microsoft.com/office/drawing/2014/main" id="{1D7DA778-C8DF-00FF-5659-B102CCBCB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1197308"/>
            <a:ext cx="8673846" cy="4304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321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45254-2E2F-7BB4-B4C5-C424F98A1D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3CC90-E803-B396-2A86-C60B81AD6C78}"/>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122A277-5681-8BBE-374E-D7F0A20C2586}"/>
              </a:ext>
            </a:extLst>
          </p:cNvPr>
          <p:cNvSpPr>
            <a:spLocks noGrp="1"/>
          </p:cNvSpPr>
          <p:nvPr>
            <p:ph type="title"/>
          </p:nvPr>
        </p:nvSpPr>
        <p:spPr/>
        <p:txBody>
          <a:bodyPr/>
          <a:lstStyle/>
          <a:p>
            <a:r>
              <a:rPr lang="en-US"/>
              <a:t>Demo Kết quả</a:t>
            </a:r>
          </a:p>
        </p:txBody>
      </p:sp>
      <p:pic>
        <p:nvPicPr>
          <p:cNvPr id="5" name="Picture 4">
            <a:extLst>
              <a:ext uri="{FF2B5EF4-FFF2-40B4-BE49-F238E27FC236}">
                <a16:creationId xmlns:a16="http://schemas.microsoft.com/office/drawing/2014/main" id="{DD5C5D2B-D731-C3B0-0513-6C1E8BD9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7" y="1263809"/>
            <a:ext cx="8673846" cy="433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182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01D0-2790-6774-E4D2-3E75FCC34D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12E4A-FEFB-EE7B-A0F7-6EBFF27EEF13}"/>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38D08C14-2CD9-2B27-1954-028909C778D3}"/>
              </a:ext>
            </a:extLst>
          </p:cNvPr>
          <p:cNvSpPr>
            <a:spLocks noGrp="1"/>
          </p:cNvSpPr>
          <p:nvPr>
            <p:ph type="title"/>
          </p:nvPr>
        </p:nvSpPr>
        <p:spPr/>
        <p:txBody>
          <a:bodyPr/>
          <a:lstStyle/>
          <a:p>
            <a:r>
              <a:rPr lang="en-US"/>
              <a:t>Demo Kết quả</a:t>
            </a:r>
          </a:p>
        </p:txBody>
      </p:sp>
      <p:pic>
        <p:nvPicPr>
          <p:cNvPr id="6" name="Picture 5">
            <a:extLst>
              <a:ext uri="{FF2B5EF4-FFF2-40B4-BE49-F238E27FC236}">
                <a16:creationId xmlns:a16="http://schemas.microsoft.com/office/drawing/2014/main" id="{CDCF699F-35B7-B1A6-219B-D14101008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7" y="1276794"/>
            <a:ext cx="8673846" cy="4304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9951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24DD5-68C2-41B7-175C-5D24C0824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58BFD-0557-6DE3-457F-843A265E29C4}"/>
              </a:ext>
            </a:extLst>
          </p:cNvPr>
          <p:cNvSpPr>
            <a:spLocks noGrp="1"/>
          </p:cNvSpPr>
          <p:nvPr>
            <p:ph type="title"/>
          </p:nvPr>
        </p:nvSpPr>
        <p:spPr>
          <a:xfrm>
            <a:off x="1342926" y="2528857"/>
            <a:ext cx="6458147" cy="1704744"/>
          </a:xfrm>
        </p:spPr>
        <p:txBody>
          <a:bodyPr/>
          <a:lstStyle/>
          <a:p>
            <a:r>
              <a:rPr lang="en-US"/>
              <a:t>5. </a:t>
            </a:r>
            <a:r>
              <a:rPr lang="vi-VN"/>
              <a:t>Đóng góp – kết luận – hướng phát triển</a:t>
            </a:r>
            <a:endParaRPr lang="en-US"/>
          </a:p>
        </p:txBody>
      </p:sp>
    </p:spTree>
    <p:extLst>
      <p:ext uri="{BB962C8B-B14F-4D97-AF65-F5344CB8AC3E}">
        <p14:creationId xmlns:p14="http://schemas.microsoft.com/office/powerpoint/2010/main" val="16558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8BAC-7CD1-6F74-399C-6A2D0262499D}"/>
              </a:ext>
            </a:extLst>
          </p:cNvPr>
          <p:cNvSpPr>
            <a:spLocks noGrp="1"/>
          </p:cNvSpPr>
          <p:nvPr>
            <p:ph type="title"/>
          </p:nvPr>
        </p:nvSpPr>
        <p:spPr/>
        <p:txBody>
          <a:bodyPr/>
          <a:lstStyle/>
          <a:p>
            <a:r>
              <a:rPr lang="en-US"/>
              <a:t>Đóng góp kỹ thuật chính</a:t>
            </a:r>
          </a:p>
        </p:txBody>
      </p:sp>
      <p:sp>
        <p:nvSpPr>
          <p:cNvPr id="4" name="Content Placeholder 3">
            <a:extLst>
              <a:ext uri="{FF2B5EF4-FFF2-40B4-BE49-F238E27FC236}">
                <a16:creationId xmlns:a16="http://schemas.microsoft.com/office/drawing/2014/main" id="{5C858590-C50F-73FB-C1A4-868ADAB51D31}"/>
              </a:ext>
            </a:extLst>
          </p:cNvPr>
          <p:cNvSpPr>
            <a:spLocks noGrp="1"/>
          </p:cNvSpPr>
          <p:nvPr>
            <p:ph sz="quarter" idx="13"/>
          </p:nvPr>
        </p:nvSpPr>
        <p:spPr/>
        <p:txBody>
          <a:bodyPr/>
          <a:lstStyle/>
          <a:p>
            <a:r>
              <a:rPr lang="en-US" sz="2400"/>
              <a:t>  1) Clean Architecture + DDD cho nghiệp vụ phức tạp  </a:t>
            </a:r>
          </a:p>
          <a:p>
            <a:r>
              <a:rPr lang="en-US" sz="2400"/>
              <a:t>  2) Optimistic Concurrency trên Redis (version + retry)  </a:t>
            </a:r>
          </a:p>
          <a:p>
            <a:r>
              <a:rPr lang="en-US" sz="2400"/>
              <a:t>  3) Realtime sync hiệu năng cao (SignalR + Redis backplane, giảm polling)</a:t>
            </a:r>
          </a:p>
          <a:p>
            <a:endParaRPr lang="en-US" sz="2400"/>
          </a:p>
        </p:txBody>
      </p:sp>
    </p:spTree>
    <p:extLst>
      <p:ext uri="{BB962C8B-B14F-4D97-AF65-F5344CB8AC3E}">
        <p14:creationId xmlns:p14="http://schemas.microsoft.com/office/powerpoint/2010/main" val="4094491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7F69-1702-9DA9-3620-81DB8C06DE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FAC395-D3C3-F1D5-5E29-9926CB2AD10A}"/>
              </a:ext>
            </a:extLst>
          </p:cNvPr>
          <p:cNvSpPr>
            <a:spLocks noGrp="1"/>
          </p:cNvSpPr>
          <p:nvPr>
            <p:ph type="title"/>
          </p:nvPr>
        </p:nvSpPr>
        <p:spPr/>
        <p:txBody>
          <a:bodyPr/>
          <a:lstStyle/>
          <a:p>
            <a:r>
              <a:rPr lang="vi-VN"/>
              <a:t>Kết luận &amp; hướng phát triển</a:t>
            </a:r>
            <a:endParaRPr lang="vi-VN" b="0"/>
          </a:p>
        </p:txBody>
      </p:sp>
      <p:sp>
        <p:nvSpPr>
          <p:cNvPr id="4" name="Content Placeholder 3">
            <a:extLst>
              <a:ext uri="{FF2B5EF4-FFF2-40B4-BE49-F238E27FC236}">
                <a16:creationId xmlns:a16="http://schemas.microsoft.com/office/drawing/2014/main" id="{83270B03-BD59-F697-8EA4-4062E51BEB73}"/>
              </a:ext>
            </a:extLst>
          </p:cNvPr>
          <p:cNvSpPr>
            <a:spLocks noGrp="1"/>
          </p:cNvSpPr>
          <p:nvPr>
            <p:ph sz="quarter" idx="13"/>
          </p:nvPr>
        </p:nvSpPr>
        <p:spPr/>
        <p:txBody>
          <a:bodyPr/>
          <a:lstStyle/>
          <a:p>
            <a:r>
              <a:rPr lang="en-US" sz="2400"/>
              <a:t>  YummyZoom đã thành công thực hiện một hệ thống giao đồ ăn, tập trung giải quyết “nỗi đau” đặt nhóm bằng TeamCart + tách thanh toán</a:t>
            </a:r>
          </a:p>
          <a:p>
            <a:r>
              <a:rPr lang="en-US" sz="2400"/>
              <a:t>  Hạn chế: payment production, driver module, finance module, AI search, load test</a:t>
            </a:r>
          </a:p>
          <a:p>
            <a:r>
              <a:rPr lang="en-US" sz="2400"/>
              <a:t>  Hướng phát triển: hoàn thiện webhook và idempotency, tích hợp ứng dụng cho tài xế, thực hiện hệ thống tài chính và đối soát chuẩn, tích hợp tìm kiếm ML, scale-out SignalR</a:t>
            </a:r>
          </a:p>
          <a:p>
            <a:endParaRPr lang="en-US" sz="2000"/>
          </a:p>
        </p:txBody>
      </p:sp>
    </p:spTree>
    <p:extLst>
      <p:ext uri="{BB962C8B-B14F-4D97-AF65-F5344CB8AC3E}">
        <p14:creationId xmlns:p14="http://schemas.microsoft.com/office/powerpoint/2010/main" val="16490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BCD7-E43B-6C6B-026F-2919C50D91D7}"/>
              </a:ext>
            </a:extLst>
          </p:cNvPr>
          <p:cNvSpPr>
            <a:spLocks noGrp="1"/>
          </p:cNvSpPr>
          <p:nvPr>
            <p:ph type="title"/>
          </p:nvPr>
        </p:nvSpPr>
        <p:spPr/>
        <p:txBody>
          <a:bodyPr/>
          <a:lstStyle/>
          <a:p>
            <a:r>
              <a:rPr lang="en-US">
                <a:solidFill>
                  <a:srgbClr val="C00000"/>
                </a:solidFill>
              </a:rPr>
              <a:t>NỘI DUNG</a:t>
            </a:r>
          </a:p>
        </p:txBody>
      </p:sp>
      <p:sp>
        <p:nvSpPr>
          <p:cNvPr id="4" name="Arrow: Chevron 3">
            <a:extLst>
              <a:ext uri="{FF2B5EF4-FFF2-40B4-BE49-F238E27FC236}">
                <a16:creationId xmlns:a16="http://schemas.microsoft.com/office/drawing/2014/main" id="{98C0A5F7-50A8-5262-E250-0E34512F26EE}"/>
              </a:ext>
            </a:extLst>
          </p:cNvPr>
          <p:cNvSpPr/>
          <p:nvPr/>
        </p:nvSpPr>
        <p:spPr>
          <a:xfrm>
            <a:off x="3508445" y="1051077"/>
            <a:ext cx="337226" cy="364197"/>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69A90981-8275-52C6-8C96-835C3CA8DA46}"/>
              </a:ext>
            </a:extLst>
          </p:cNvPr>
          <p:cNvSpPr txBox="1"/>
          <p:nvPr/>
        </p:nvSpPr>
        <p:spPr>
          <a:xfrm>
            <a:off x="3988343" y="1002342"/>
            <a:ext cx="4883285"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Đặt vấn đề và Định hướng giải pháp</a:t>
            </a:r>
          </a:p>
        </p:txBody>
      </p:sp>
      <p:sp>
        <p:nvSpPr>
          <p:cNvPr id="7" name="Arrow: Chevron 6">
            <a:extLst>
              <a:ext uri="{FF2B5EF4-FFF2-40B4-BE49-F238E27FC236}">
                <a16:creationId xmlns:a16="http://schemas.microsoft.com/office/drawing/2014/main" id="{24D7E3EE-DF28-F5FA-6675-BFAF34E2775E}"/>
              </a:ext>
            </a:extLst>
          </p:cNvPr>
          <p:cNvSpPr/>
          <p:nvPr/>
        </p:nvSpPr>
        <p:spPr>
          <a:xfrm>
            <a:off x="3508445" y="1607595"/>
            <a:ext cx="337226" cy="364197"/>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068A718F-AF94-BA2E-2190-44B4CCE83072}"/>
              </a:ext>
            </a:extLst>
          </p:cNvPr>
          <p:cNvSpPr txBox="1"/>
          <p:nvPr/>
        </p:nvSpPr>
        <p:spPr>
          <a:xfrm>
            <a:off x="3988343" y="1558860"/>
            <a:ext cx="4883285"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Khảo sát và Phân tích yêu cầu</a:t>
            </a:r>
          </a:p>
        </p:txBody>
      </p:sp>
      <p:sp>
        <p:nvSpPr>
          <p:cNvPr id="9" name="Arrow: Chevron 8">
            <a:extLst>
              <a:ext uri="{FF2B5EF4-FFF2-40B4-BE49-F238E27FC236}">
                <a16:creationId xmlns:a16="http://schemas.microsoft.com/office/drawing/2014/main" id="{C19B4E49-6171-87B0-0097-9597E43A30D3}"/>
              </a:ext>
            </a:extLst>
          </p:cNvPr>
          <p:cNvSpPr/>
          <p:nvPr/>
        </p:nvSpPr>
        <p:spPr>
          <a:xfrm>
            <a:off x="3508445" y="2212848"/>
            <a:ext cx="337226" cy="364197"/>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CBC71D48-497E-6471-1134-B3D070F02D15}"/>
              </a:ext>
            </a:extLst>
          </p:cNvPr>
          <p:cNvSpPr txBox="1"/>
          <p:nvPr/>
        </p:nvSpPr>
        <p:spPr>
          <a:xfrm>
            <a:off x="3988343" y="2164113"/>
            <a:ext cx="4883285"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Công nghệ sử dụng</a:t>
            </a:r>
          </a:p>
        </p:txBody>
      </p:sp>
      <p:sp>
        <p:nvSpPr>
          <p:cNvPr id="11" name="Arrow: Chevron 10">
            <a:extLst>
              <a:ext uri="{FF2B5EF4-FFF2-40B4-BE49-F238E27FC236}">
                <a16:creationId xmlns:a16="http://schemas.microsoft.com/office/drawing/2014/main" id="{764092E7-B30B-619A-D30B-F916BEE22A0A}"/>
              </a:ext>
            </a:extLst>
          </p:cNvPr>
          <p:cNvSpPr/>
          <p:nvPr/>
        </p:nvSpPr>
        <p:spPr>
          <a:xfrm>
            <a:off x="3508445" y="2818101"/>
            <a:ext cx="337226" cy="364197"/>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0F37D469-38F8-B7D4-72B4-3A3C2CAFA98C}"/>
              </a:ext>
            </a:extLst>
          </p:cNvPr>
          <p:cNvSpPr txBox="1"/>
          <p:nvPr/>
        </p:nvSpPr>
        <p:spPr>
          <a:xfrm>
            <a:off x="3988343" y="2769366"/>
            <a:ext cx="4883285"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Thiết kế – triển khai – đánh giá </a:t>
            </a:r>
          </a:p>
        </p:txBody>
      </p:sp>
      <p:sp>
        <p:nvSpPr>
          <p:cNvPr id="13" name="Arrow: Chevron 12">
            <a:extLst>
              <a:ext uri="{FF2B5EF4-FFF2-40B4-BE49-F238E27FC236}">
                <a16:creationId xmlns:a16="http://schemas.microsoft.com/office/drawing/2014/main" id="{F994E3AE-0236-C08C-D20E-0D19FFFBBC8D}"/>
              </a:ext>
            </a:extLst>
          </p:cNvPr>
          <p:cNvSpPr/>
          <p:nvPr/>
        </p:nvSpPr>
        <p:spPr>
          <a:xfrm>
            <a:off x="3508445" y="3423354"/>
            <a:ext cx="337226" cy="364197"/>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0929F14F-F917-7A80-B81C-7F73E164A425}"/>
              </a:ext>
            </a:extLst>
          </p:cNvPr>
          <p:cNvSpPr txBox="1"/>
          <p:nvPr/>
        </p:nvSpPr>
        <p:spPr>
          <a:xfrm>
            <a:off x="3988343" y="3374619"/>
            <a:ext cx="5123234" cy="400110"/>
          </a:xfrm>
          <a:prstGeom prst="rect">
            <a:avLst/>
          </a:prstGeom>
          <a:noFill/>
        </p:spPr>
        <p:txBody>
          <a:bodyPr wrap="square" rtlCol="0">
            <a:spAutoFit/>
          </a:bodyPr>
          <a:lstStyle/>
          <a:p>
            <a:r>
              <a:rPr lang="en-US" sz="2000">
                <a:latin typeface="Lato" panose="020F0502020204030203" pitchFamily="34" charset="0"/>
                <a:ea typeface="Lato" panose="020F0502020204030203" pitchFamily="34" charset="0"/>
                <a:cs typeface="Lato" panose="020F0502020204030203" pitchFamily="34" charset="0"/>
              </a:rPr>
              <a:t>Đóng góp – Kết luận – Hướng phát triển</a:t>
            </a:r>
          </a:p>
        </p:txBody>
      </p:sp>
    </p:spTree>
    <p:extLst>
      <p:ext uri="{BB962C8B-B14F-4D97-AF65-F5344CB8AC3E}">
        <p14:creationId xmlns:p14="http://schemas.microsoft.com/office/powerpoint/2010/main" val="1110598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628215" y="2579256"/>
            <a:ext cx="5790746" cy="2375365"/>
          </a:xfrm>
        </p:spPr>
        <p:txBody>
          <a:bodyPr/>
          <a:lstStyle/>
          <a:p>
            <a:r>
              <a:rPr lang="en-US"/>
              <a:t>1. Đặt vấn đề và Định hướng giải pháp</a:t>
            </a:r>
          </a:p>
        </p:txBody>
      </p:sp>
    </p:spTree>
    <p:extLst>
      <p:ext uri="{BB962C8B-B14F-4D97-AF65-F5344CB8AC3E}">
        <p14:creationId xmlns:p14="http://schemas.microsoft.com/office/powerpoint/2010/main" val="94500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Bối cảnh và bài toán</a:t>
            </a:r>
            <a:endParaRPr lang="en-US" b="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41248"/>
            <a:ext cx="8674100" cy="2070566"/>
          </a:xfrm>
        </p:spPr>
        <p:txBody>
          <a:bodyPr/>
          <a:lstStyle/>
          <a:p>
            <a:r>
              <a:rPr lang="vi-VN" sz="2400"/>
              <a:t>  Thị trường giao đồ ăn tăng trưởng mạnh (Việt Nam ~ </a:t>
            </a:r>
            <a:r>
              <a:rPr lang="vi-VN" sz="2400" b="1"/>
              <a:t>1,2 tỷ USD (2023)</a:t>
            </a:r>
            <a:r>
              <a:rPr lang="vi-VN" sz="2400"/>
              <a:t>; dự báo </a:t>
            </a:r>
            <a:r>
              <a:rPr lang="en-US" sz="2400"/>
              <a:t>tăng trưởng </a:t>
            </a:r>
            <a:r>
              <a:rPr lang="vi-VN" sz="2400" b="1"/>
              <a:t>15–20%/năm</a:t>
            </a:r>
            <a:r>
              <a:rPr lang="vi-VN" sz="2400"/>
              <a:t>)</a:t>
            </a:r>
          </a:p>
          <a:p>
            <a:r>
              <a:rPr lang="vi-VN" sz="2400"/>
              <a:t>  Nhóm mục tiêu: </a:t>
            </a:r>
            <a:r>
              <a:rPr lang="vi-VN" sz="2400" b="1"/>
              <a:t>sinh viên </a:t>
            </a:r>
            <a:r>
              <a:rPr lang="en-US" sz="2400" b="1"/>
              <a:t>&amp;</a:t>
            </a:r>
            <a:r>
              <a:rPr lang="vi-VN" sz="2400" b="1"/>
              <a:t> nhân viên văn phòng</a:t>
            </a:r>
            <a:endParaRPr lang="vi-VN" sz="2400"/>
          </a:p>
          <a:p>
            <a:r>
              <a:rPr lang="vi-VN" sz="2400"/>
              <a:t>  Nhu cầu: nhanh</a:t>
            </a:r>
            <a:r>
              <a:rPr lang="en-US" sz="2400"/>
              <a:t> chóng</a:t>
            </a:r>
            <a:r>
              <a:rPr lang="vi-VN" sz="2400"/>
              <a:t> – minh bạch </a:t>
            </a:r>
            <a:r>
              <a:rPr lang="en-US" sz="2400"/>
              <a:t>tiền bạc </a:t>
            </a:r>
            <a:r>
              <a:rPr lang="vi-VN" sz="2400"/>
              <a:t>– </a:t>
            </a:r>
            <a:r>
              <a:rPr lang="en-US" sz="2400"/>
              <a:t>dễ dàng </a:t>
            </a:r>
            <a:r>
              <a:rPr lang="vi-VN" sz="2400"/>
              <a:t>phối hợp</a:t>
            </a:r>
          </a:p>
        </p:txBody>
      </p:sp>
      <p:pic>
        <p:nvPicPr>
          <p:cNvPr id="6" name="Picture 5">
            <a:extLst>
              <a:ext uri="{FF2B5EF4-FFF2-40B4-BE49-F238E27FC236}">
                <a16:creationId xmlns:a16="http://schemas.microsoft.com/office/drawing/2014/main" id="{1567BA01-0EC6-8B7C-AEF7-314738F875DC}"/>
              </a:ext>
            </a:extLst>
          </p:cNvPr>
          <p:cNvPicPr>
            <a:picLocks noChangeAspect="1"/>
          </p:cNvPicPr>
          <p:nvPr/>
        </p:nvPicPr>
        <p:blipFill>
          <a:blip r:embed="rId3"/>
          <a:stretch>
            <a:fillRect/>
          </a:stretch>
        </p:blipFill>
        <p:spPr>
          <a:xfrm>
            <a:off x="235077" y="3039549"/>
            <a:ext cx="4208834" cy="2805889"/>
          </a:xfrm>
          <a:prstGeom prst="rect">
            <a:avLst/>
          </a:prstGeom>
        </p:spPr>
      </p:pic>
      <p:pic>
        <p:nvPicPr>
          <p:cNvPr id="7" name="Picture 6">
            <a:extLst>
              <a:ext uri="{FF2B5EF4-FFF2-40B4-BE49-F238E27FC236}">
                <a16:creationId xmlns:a16="http://schemas.microsoft.com/office/drawing/2014/main" id="{63140A6C-3253-8D4E-1835-D44E26049867}"/>
              </a:ext>
            </a:extLst>
          </p:cNvPr>
          <p:cNvPicPr>
            <a:picLocks noChangeAspect="1"/>
          </p:cNvPicPr>
          <p:nvPr/>
        </p:nvPicPr>
        <p:blipFill>
          <a:blip r:embed="rId4"/>
          <a:stretch>
            <a:fillRect/>
          </a:stretch>
        </p:blipFill>
        <p:spPr>
          <a:xfrm>
            <a:off x="4745680" y="3135288"/>
            <a:ext cx="3919308" cy="2614409"/>
          </a:xfrm>
          <a:prstGeom prst="rect">
            <a:avLst/>
          </a:prstGeom>
        </p:spPr>
      </p:pic>
    </p:spTree>
    <p:extLst>
      <p:ext uri="{BB962C8B-B14F-4D97-AF65-F5344CB8AC3E}">
        <p14:creationId xmlns:p14="http://schemas.microsoft.com/office/powerpoint/2010/main" val="29236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1CC2E4-5B1B-AD2C-CBD7-D344D1C22698}"/>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9DA51D5-F49E-DDA4-F912-DB51075053A9}"/>
              </a:ext>
            </a:extLst>
          </p:cNvPr>
          <p:cNvSpPr>
            <a:spLocks noGrp="1"/>
          </p:cNvSpPr>
          <p:nvPr>
            <p:ph type="title"/>
          </p:nvPr>
        </p:nvSpPr>
        <p:spPr/>
        <p:txBody>
          <a:bodyPr/>
          <a:lstStyle/>
          <a:p>
            <a:r>
              <a:rPr lang="vi-VN"/>
              <a:t>Pain point: Đặt nhóm nhưng thanh toán “kẹt”</a:t>
            </a:r>
            <a:endParaRPr lang="en-US"/>
          </a:p>
        </p:txBody>
      </p:sp>
      <p:sp>
        <p:nvSpPr>
          <p:cNvPr id="4" name="Content Placeholder 3">
            <a:extLst>
              <a:ext uri="{FF2B5EF4-FFF2-40B4-BE49-F238E27FC236}">
                <a16:creationId xmlns:a16="http://schemas.microsoft.com/office/drawing/2014/main" id="{FCB19BA5-0718-0E3F-0036-C209C7579600}"/>
              </a:ext>
            </a:extLst>
          </p:cNvPr>
          <p:cNvSpPr>
            <a:spLocks noGrp="1"/>
          </p:cNvSpPr>
          <p:nvPr>
            <p:ph sz="quarter" idx="13"/>
          </p:nvPr>
        </p:nvSpPr>
        <p:spPr>
          <a:xfrm>
            <a:off x="235077" y="841247"/>
            <a:ext cx="8674100" cy="1743553"/>
          </a:xfrm>
        </p:spPr>
        <p:txBody>
          <a:bodyPr/>
          <a:lstStyle/>
          <a:p>
            <a:r>
              <a:rPr lang="vi-VN" sz="2400"/>
              <a:t>  Một người thanh toán toàn bộ → phải thu lại tiền</a:t>
            </a:r>
            <a:r>
              <a:rPr lang="en-US" sz="2400"/>
              <a:t> của từng người khác</a:t>
            </a:r>
            <a:endParaRPr lang="vi-VN" sz="2400"/>
          </a:p>
          <a:p>
            <a:r>
              <a:rPr lang="vi-VN" sz="2400"/>
              <a:t>  Tốn thời gian, dễ thiếu/sai, “ma sát” trong</a:t>
            </a:r>
            <a:r>
              <a:rPr lang="en-US" sz="2400"/>
              <a:t> quy trình</a:t>
            </a:r>
            <a:r>
              <a:rPr lang="vi-VN" sz="2400"/>
              <a:t> nhóm</a:t>
            </a:r>
          </a:p>
          <a:p>
            <a:r>
              <a:rPr lang="vi-VN" sz="2400"/>
              <a:t>  Cơ hội khác biệt: </a:t>
            </a:r>
            <a:r>
              <a:rPr lang="vi-VN" sz="2400" b="1"/>
              <a:t>tách thanh toán theo từng thành viên</a:t>
            </a:r>
            <a:endParaRPr lang="vi-VN" sz="2400"/>
          </a:p>
          <a:p>
            <a:endParaRPr lang="en-US" sz="2400"/>
          </a:p>
        </p:txBody>
      </p:sp>
      <p:pic>
        <p:nvPicPr>
          <p:cNvPr id="8" name="Picture 7">
            <a:extLst>
              <a:ext uri="{FF2B5EF4-FFF2-40B4-BE49-F238E27FC236}">
                <a16:creationId xmlns:a16="http://schemas.microsoft.com/office/drawing/2014/main" id="{9A41CE29-C4AD-7294-C28C-8C8B32DE1EFD}"/>
              </a:ext>
            </a:extLst>
          </p:cNvPr>
          <p:cNvPicPr>
            <a:picLocks noChangeAspect="1"/>
          </p:cNvPicPr>
          <p:nvPr/>
        </p:nvPicPr>
        <p:blipFill>
          <a:blip r:embed="rId3"/>
          <a:stretch>
            <a:fillRect/>
          </a:stretch>
        </p:blipFill>
        <p:spPr>
          <a:xfrm>
            <a:off x="1684800" y="2697083"/>
            <a:ext cx="5774400" cy="3152236"/>
          </a:xfrm>
          <a:prstGeom prst="rect">
            <a:avLst/>
          </a:prstGeom>
        </p:spPr>
      </p:pic>
    </p:spTree>
    <p:extLst>
      <p:ext uri="{BB962C8B-B14F-4D97-AF65-F5344CB8AC3E}">
        <p14:creationId xmlns:p14="http://schemas.microsoft.com/office/powerpoint/2010/main" val="369371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5B34F2-64D0-0509-F262-6C779363ED7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167E8269-B2AB-8A47-4617-EF70F4FE15FE}"/>
              </a:ext>
            </a:extLst>
          </p:cNvPr>
          <p:cNvSpPr>
            <a:spLocks noGrp="1"/>
          </p:cNvSpPr>
          <p:nvPr>
            <p:ph type="title"/>
          </p:nvPr>
        </p:nvSpPr>
        <p:spPr/>
        <p:txBody>
          <a:bodyPr/>
          <a:lstStyle/>
          <a:p>
            <a:r>
              <a:rPr lang="en-US"/>
              <a:t>Mục tiêu và phạm vi</a:t>
            </a:r>
          </a:p>
        </p:txBody>
      </p:sp>
      <p:pic>
        <p:nvPicPr>
          <p:cNvPr id="10" name="Picture 9">
            <a:extLst>
              <a:ext uri="{FF2B5EF4-FFF2-40B4-BE49-F238E27FC236}">
                <a16:creationId xmlns:a16="http://schemas.microsoft.com/office/drawing/2014/main" id="{C148E99B-0744-CF24-1BF4-1A49810C88EA}"/>
              </a:ext>
            </a:extLst>
          </p:cNvPr>
          <p:cNvPicPr>
            <a:picLocks noChangeAspect="1"/>
          </p:cNvPicPr>
          <p:nvPr/>
        </p:nvPicPr>
        <p:blipFill>
          <a:blip r:embed="rId3">
            <a:extLst>
              <a:ext uri="{28A0092B-C50C-407E-A947-70E740481C1C}">
                <a14:useLocalDpi xmlns:a14="http://schemas.microsoft.com/office/drawing/2010/main" val="0"/>
              </a:ext>
            </a:extLst>
          </a:blip>
          <a:srcRect t="9399"/>
          <a:stretch>
            <a:fillRect/>
          </a:stretch>
        </p:blipFill>
        <p:spPr>
          <a:xfrm>
            <a:off x="0" y="1713600"/>
            <a:ext cx="9144000" cy="4518818"/>
          </a:xfrm>
          <a:prstGeom prst="rect">
            <a:avLst/>
          </a:prstGeom>
        </p:spPr>
      </p:pic>
      <p:sp>
        <p:nvSpPr>
          <p:cNvPr id="11" name="Content Placeholder 3">
            <a:extLst>
              <a:ext uri="{FF2B5EF4-FFF2-40B4-BE49-F238E27FC236}">
                <a16:creationId xmlns:a16="http://schemas.microsoft.com/office/drawing/2014/main" id="{2D57A8BD-5DB8-C881-A65B-17F9D5763894}"/>
              </a:ext>
            </a:extLst>
          </p:cNvPr>
          <p:cNvSpPr>
            <a:spLocks noGrp="1"/>
          </p:cNvSpPr>
          <p:nvPr>
            <p:ph sz="quarter" idx="13"/>
          </p:nvPr>
        </p:nvSpPr>
        <p:spPr>
          <a:xfrm>
            <a:off x="235077" y="841247"/>
            <a:ext cx="8674100" cy="771553"/>
          </a:xfrm>
        </p:spPr>
        <p:txBody>
          <a:bodyPr/>
          <a:lstStyle/>
          <a:p>
            <a:pPr marL="0" indent="0" algn="ctr">
              <a:buNone/>
            </a:pPr>
            <a:r>
              <a:rPr lang="en-US" sz="2400"/>
              <a:t>Phạm vi của dự án: Hệ thống giao đồ ăn mức độ </a:t>
            </a:r>
            <a:r>
              <a:rPr lang="vi-VN" sz="2400"/>
              <a:t>MVP </a:t>
            </a:r>
            <a:r>
              <a:rPr lang="en-US" sz="2400"/>
              <a:t>+ điểm nhấn là tính năng TeamCart</a:t>
            </a:r>
          </a:p>
        </p:txBody>
      </p:sp>
    </p:spTree>
    <p:extLst>
      <p:ext uri="{BB962C8B-B14F-4D97-AF65-F5344CB8AC3E}">
        <p14:creationId xmlns:p14="http://schemas.microsoft.com/office/powerpoint/2010/main" val="269346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D8111-278E-4F8D-773B-2D1C9E971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BCF49-541A-AF7E-B4C2-BA23A257491F}"/>
              </a:ext>
            </a:extLst>
          </p:cNvPr>
          <p:cNvSpPr>
            <a:spLocks noGrp="1"/>
          </p:cNvSpPr>
          <p:nvPr>
            <p:ph type="title"/>
          </p:nvPr>
        </p:nvSpPr>
        <p:spPr>
          <a:xfrm>
            <a:off x="1983853" y="2651256"/>
            <a:ext cx="5176293" cy="2375365"/>
          </a:xfrm>
        </p:spPr>
        <p:txBody>
          <a:bodyPr/>
          <a:lstStyle/>
          <a:p>
            <a:r>
              <a:rPr lang="en-US"/>
              <a:t>2. Khảo sát và Phân tích yêu cầu</a:t>
            </a:r>
          </a:p>
        </p:txBody>
      </p:sp>
    </p:spTree>
    <p:extLst>
      <p:ext uri="{BB962C8B-B14F-4D97-AF65-F5344CB8AC3E}">
        <p14:creationId xmlns:p14="http://schemas.microsoft.com/office/powerpoint/2010/main" val="27032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6EC2A-ECE1-A278-8ED0-85750850ADEC}"/>
              </a:ext>
            </a:extLst>
          </p:cNvPr>
          <p:cNvSpPr>
            <a:spLocks noGrp="1"/>
          </p:cNvSpPr>
          <p:nvPr>
            <p:ph type="title"/>
          </p:nvPr>
        </p:nvSpPr>
        <p:spPr/>
        <p:txBody>
          <a:bodyPr/>
          <a:lstStyle/>
          <a:p>
            <a:r>
              <a:rPr lang="en-US"/>
              <a:t>Tổng quan chức năng</a:t>
            </a:r>
          </a:p>
        </p:txBody>
      </p:sp>
      <p:pic>
        <p:nvPicPr>
          <p:cNvPr id="6" name="Picture 5">
            <a:extLst>
              <a:ext uri="{FF2B5EF4-FFF2-40B4-BE49-F238E27FC236}">
                <a16:creationId xmlns:a16="http://schemas.microsoft.com/office/drawing/2014/main" id="{983E585B-C38A-2E39-65DA-92701F4C0854}"/>
              </a:ext>
            </a:extLst>
          </p:cNvPr>
          <p:cNvPicPr>
            <a:picLocks noChangeAspect="1"/>
          </p:cNvPicPr>
          <p:nvPr/>
        </p:nvPicPr>
        <p:blipFill>
          <a:blip r:embed="rId3"/>
          <a:stretch>
            <a:fillRect/>
          </a:stretch>
        </p:blipFill>
        <p:spPr>
          <a:xfrm>
            <a:off x="352310" y="871200"/>
            <a:ext cx="8439380" cy="5345942"/>
          </a:xfrm>
          <a:prstGeom prst="rect">
            <a:avLst/>
          </a:prstGeom>
        </p:spPr>
      </p:pic>
    </p:spTree>
    <p:extLst>
      <p:ext uri="{BB962C8B-B14F-4D97-AF65-F5344CB8AC3E}">
        <p14:creationId xmlns:p14="http://schemas.microsoft.com/office/powerpoint/2010/main" val="3127903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HUST_PPT_template_2022_RED_4x3</Template>
  <TotalTime>677</TotalTime>
  <Words>3461</Words>
  <Application>Microsoft Office PowerPoint</Application>
  <PresentationFormat>On-screen Show (4:3)</PresentationFormat>
  <Paragraphs>174</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Lato</vt:lpstr>
      <vt:lpstr>Wingdings</vt:lpstr>
      <vt:lpstr>Office Theme</vt:lpstr>
      <vt:lpstr>PowerPoint Presentation</vt:lpstr>
      <vt:lpstr>PowerPoint Presentation</vt:lpstr>
      <vt:lpstr>NỘI DUNG</vt:lpstr>
      <vt:lpstr>1. Đặt vấn đề và Định hướng giải pháp</vt:lpstr>
      <vt:lpstr>Bối cảnh và bài toán</vt:lpstr>
      <vt:lpstr>Pain point: Đặt nhóm nhưng thanh toán “kẹt”</vt:lpstr>
      <vt:lpstr>Mục tiêu và phạm vi</vt:lpstr>
      <vt:lpstr>2. Khảo sát và Phân tích yêu cầu</vt:lpstr>
      <vt:lpstr>Tổng quan chức năng</vt:lpstr>
      <vt:lpstr>Quy trình xử lý đơn &amp; Live Orders</vt:lpstr>
      <vt:lpstr>Quy trình xử lý đơn &amp; Live Orders</vt:lpstr>
      <vt:lpstr>3. Công nghệ sử dụng</vt:lpstr>
      <vt:lpstr>Các công nghệ chính được sử dụng</vt:lpstr>
      <vt:lpstr>4. Thiết kế –  triển khai – đánh giá </vt:lpstr>
      <vt:lpstr>Kiến trúc tổng thể</vt:lpstr>
      <vt:lpstr>Biểu đồ gói tổng quan</vt:lpstr>
      <vt:lpstr>Thiết kế dữ liệu (ERD)</vt:lpstr>
      <vt:lpstr>Demo Kết quả</vt:lpstr>
      <vt:lpstr>Demo Kết quả</vt:lpstr>
      <vt:lpstr>Demo Kết quả</vt:lpstr>
      <vt:lpstr>Demo Kết quả</vt:lpstr>
      <vt:lpstr>Demo Kết quả</vt:lpstr>
      <vt:lpstr>Demo Kết quả</vt:lpstr>
      <vt:lpstr>Demo Kết quả</vt:lpstr>
      <vt:lpstr>5. Đóng góp – kết luận – hướng phát triển</vt:lpstr>
      <vt:lpstr>Đóng góp kỹ thuật chính</vt:lpstr>
      <vt:lpstr>Kết luận &amp; hướng phát triển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Vũ Hoàng</dc:creator>
  <cp:lastModifiedBy>Vũ Hoàng</cp:lastModifiedBy>
  <cp:revision>1</cp:revision>
  <dcterms:created xsi:type="dcterms:W3CDTF">2026-01-11T04:31:56Z</dcterms:created>
  <dcterms:modified xsi:type="dcterms:W3CDTF">2026-01-11T15:49:51Z</dcterms:modified>
</cp:coreProperties>
</file>